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59"/>
  </p:notesMasterIdLst>
  <p:sldIdLst>
    <p:sldId id="4952" r:id="rId2"/>
    <p:sldId id="257" r:id="rId3"/>
    <p:sldId id="256" r:id="rId4"/>
    <p:sldId id="262" r:id="rId5"/>
    <p:sldId id="4953" r:id="rId6"/>
    <p:sldId id="4954" r:id="rId7"/>
    <p:sldId id="4955" r:id="rId8"/>
    <p:sldId id="4956" r:id="rId9"/>
    <p:sldId id="4957" r:id="rId10"/>
    <p:sldId id="4958" r:id="rId11"/>
    <p:sldId id="4959" r:id="rId12"/>
    <p:sldId id="4960" r:id="rId13"/>
    <p:sldId id="4961" r:id="rId14"/>
    <p:sldId id="4962" r:id="rId15"/>
    <p:sldId id="4963" r:id="rId16"/>
    <p:sldId id="4964" r:id="rId17"/>
    <p:sldId id="4965" r:id="rId18"/>
    <p:sldId id="4966" r:id="rId19"/>
    <p:sldId id="4967" r:id="rId20"/>
    <p:sldId id="4968" r:id="rId21"/>
    <p:sldId id="4969" r:id="rId22"/>
    <p:sldId id="4970" r:id="rId23"/>
    <p:sldId id="4971" r:id="rId24"/>
    <p:sldId id="4972" r:id="rId25"/>
    <p:sldId id="4973" r:id="rId26"/>
    <p:sldId id="4974" r:id="rId27"/>
    <p:sldId id="4975" r:id="rId28"/>
    <p:sldId id="4976" r:id="rId29"/>
    <p:sldId id="4977" r:id="rId30"/>
    <p:sldId id="4978" r:id="rId31"/>
    <p:sldId id="4979" r:id="rId32"/>
    <p:sldId id="4980" r:id="rId33"/>
    <p:sldId id="4981" r:id="rId34"/>
    <p:sldId id="4982" r:id="rId35"/>
    <p:sldId id="4983" r:id="rId36"/>
    <p:sldId id="4984" r:id="rId37"/>
    <p:sldId id="4985" r:id="rId38"/>
    <p:sldId id="4986" r:id="rId39"/>
    <p:sldId id="4987" r:id="rId40"/>
    <p:sldId id="4988" r:id="rId41"/>
    <p:sldId id="4989" r:id="rId42"/>
    <p:sldId id="5007" r:id="rId43"/>
    <p:sldId id="4990" r:id="rId44"/>
    <p:sldId id="4991" r:id="rId45"/>
    <p:sldId id="4992" r:id="rId46"/>
    <p:sldId id="4993" r:id="rId47"/>
    <p:sldId id="4994" r:id="rId48"/>
    <p:sldId id="4995" r:id="rId49"/>
    <p:sldId id="4996" r:id="rId50"/>
    <p:sldId id="4997" r:id="rId51"/>
    <p:sldId id="4998" r:id="rId52"/>
    <p:sldId id="5004" r:id="rId53"/>
    <p:sldId id="5005" r:id="rId54"/>
    <p:sldId id="4999" r:id="rId55"/>
    <p:sldId id="5000" r:id="rId56"/>
    <p:sldId id="5001" r:id="rId57"/>
    <p:sldId id="5002" r:id="rId58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FB"/>
    <a:srgbClr val="F4EFFB"/>
    <a:srgbClr val="E5E3FF"/>
    <a:srgbClr val="F1F612"/>
    <a:srgbClr val="4BFC0C"/>
    <a:srgbClr val="2A1304"/>
    <a:srgbClr val="5C2A08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72" autoAdjust="0"/>
    <p:restoredTop sz="96622" autoAdjust="0"/>
  </p:normalViewPr>
  <p:slideViewPr>
    <p:cSldViewPr snapToGrid="0">
      <p:cViewPr varScale="1">
        <p:scale>
          <a:sx n="55" d="100"/>
          <a:sy n="55" d="100"/>
        </p:scale>
        <p:origin x="7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515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66D-F2E4-47FC-BB84-B636D4116CA1}" type="datetimeFigureOut">
              <a:rPr lang="de-CH" smtClean="0"/>
              <a:t>28.08.2024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50900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201" y="3271103"/>
            <a:ext cx="7942238" cy="267645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696" y="6457410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5C0BC-BD97-46EC-88C5-9D3D58B4C98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619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1860d3ab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1860d3ab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312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8802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25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3805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759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4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92B22-0A4D-40E2-BA2B-1A26559F0B8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105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1860d3ab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1860d3ab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142f3099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142f3099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142f3099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142f3099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1860d3ab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1860d3ab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1860d3a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1860d3a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1860d3a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1860d3a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92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1860d3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1860d3a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860d3ab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860d3ab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142f3099b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142f3099b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142f3099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f142f3099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142f3099b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142f3099b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142f3099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142f3099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142f3099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142f3099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142f3099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142f3099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142f309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142f309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236294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808433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4983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37231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142f3099b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142f3099b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971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142f30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f142f309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4137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142f3099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142f3099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142f3099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142f3099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1860d3ab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1860d3ab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504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f1860d3ab9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f1860d3ab9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03edafb5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03edafb5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03edafb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03edafb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1860d3ab9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1860d3ab9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142f3099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142f3099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142f3099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142f3099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9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142f3099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142f3099b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69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142f3099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142f3099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0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3B2E60-1FFD-B420-86C6-3F4D00C9B81C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126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6864141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600" y="192127"/>
            <a:ext cx="7097308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73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263"/>
            <a:ext cx="12193687" cy="520001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42" y="-5923"/>
            <a:ext cx="6794740" cy="520001"/>
          </a:xfrm>
        </p:spPr>
        <p:txBody>
          <a:bodyPr anchor="ctr">
            <a:normAutofit/>
          </a:bodyPr>
          <a:lstStyle>
            <a:lvl1pPr>
              <a:defRPr sz="18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62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8669880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530" y="313320"/>
            <a:ext cx="9118825" cy="520001"/>
          </a:xfrm>
        </p:spPr>
        <p:txBody>
          <a:bodyPr anchor="ctr">
            <a:normAutofit/>
          </a:bodyPr>
          <a:lstStyle>
            <a:lvl1pPr>
              <a:defRPr sz="2200" b="0" i="0" spc="300">
                <a:solidFill>
                  <a:schemeClr val="accent6">
                    <a:lumMod val="5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4373" y="1186250"/>
            <a:ext cx="12193687" cy="5670164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2" name="Google Shape;21;p4">
            <a:extLst>
              <a:ext uri="{FF2B5EF4-FFF2-40B4-BE49-F238E27FC236}">
                <a16:creationId xmlns:a16="http://schemas.microsoft.com/office/drawing/2014/main" id="{A875145B-C044-84E1-6AC4-2996E5586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latin typeface="Source Sans Pro" panose="020B0503030403020204"/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21D35-CFF6-35CB-6F77-40C73D952DA4}"/>
              </a:ext>
            </a:extLst>
          </p:cNvPr>
          <p:cNvSpPr/>
          <p:nvPr userDrawn="1"/>
        </p:nvSpPr>
        <p:spPr>
          <a:xfrm>
            <a:off x="415599" y="192127"/>
            <a:ext cx="9354701" cy="76453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AE241-1017-EABD-704F-8BA001BA81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33881" y="192127"/>
            <a:ext cx="1645433" cy="164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526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1872067"/>
              </p:ext>
            </p:extLst>
          </p:nvPr>
        </p:nvGraphicFramePr>
        <p:xfrm>
          <a:off x="1587" y="1588"/>
          <a:ext cx="158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7" y="1588"/>
                        <a:ext cx="158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-14373" y="0"/>
            <a:ext cx="12193687" cy="6856412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6" name="Rectangle 5"/>
          <p:cNvSpPr/>
          <p:nvPr userDrawn="1"/>
        </p:nvSpPr>
        <p:spPr>
          <a:xfrm>
            <a:off x="3252981" y="1263085"/>
            <a:ext cx="5577022" cy="11497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3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142E9F5-501E-4D32-9997-6E92AD30D0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6415" y="1301176"/>
            <a:ext cx="4714097" cy="813625"/>
          </a:xfrm>
        </p:spPr>
        <p:txBody>
          <a:bodyPr anchor="b">
            <a:normAutofit/>
          </a:bodyPr>
          <a:lstStyle>
            <a:lvl1pPr>
              <a:defRPr sz="2597" b="0" i="0" spc="300">
                <a:solidFill>
                  <a:schemeClr val="bg2">
                    <a:lumMod val="2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25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1443" y="256250"/>
            <a:ext cx="11750269" cy="63993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</p:spTree>
    <p:extLst>
      <p:ext uri="{BB962C8B-B14F-4D97-AF65-F5344CB8AC3E}">
        <p14:creationId xmlns:p14="http://schemas.microsoft.com/office/powerpoint/2010/main" val="3522934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72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47F2D9-F6B2-8414-3941-0D747A397850}"/>
              </a:ext>
            </a:extLst>
          </p:cNvPr>
          <p:cNvSpPr/>
          <p:nvPr userDrawn="1"/>
        </p:nvSpPr>
        <p:spPr>
          <a:xfrm>
            <a:off x="-14373" y="-50104"/>
            <a:ext cx="12193687" cy="6906518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6" name="Google Shape;16;p3"/>
          <p:cNvSpPr/>
          <p:nvPr/>
        </p:nvSpPr>
        <p:spPr>
          <a:xfrm rot="5400000">
            <a:off x="6067600" y="-664800"/>
            <a:ext cx="56800" cy="1127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64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2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6249E9-AE49-43B4-E1F6-C6C4EC559684}"/>
              </a:ext>
            </a:extLst>
          </p:cNvPr>
          <p:cNvSpPr/>
          <p:nvPr userDrawn="1"/>
        </p:nvSpPr>
        <p:spPr>
          <a:xfrm>
            <a:off x="-93945" y="-1"/>
            <a:ext cx="12457134" cy="6939419"/>
          </a:xfrm>
          <a:prstGeom prst="rect">
            <a:avLst/>
          </a:prstGeom>
          <a:solidFill>
            <a:srgbClr val="DBD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/>
          </a:p>
        </p:txBody>
      </p:sp>
      <p:sp>
        <p:nvSpPr>
          <p:cNvPr id="10" name="Google Shape;10;p2"/>
          <p:cNvSpPr/>
          <p:nvPr/>
        </p:nvSpPr>
        <p:spPr>
          <a:xfrm>
            <a:off x="5715000" y="0"/>
            <a:ext cx="96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5811300" y="0"/>
            <a:ext cx="5137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9066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733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2796763551"/>
              </p:ext>
            </p:ext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270" imgH="270" progId="TCLayout.ActiveDocument.1">
                  <p:embed/>
                </p:oleObj>
              </mc:Choice>
              <mc:Fallback>
                <p:oleObj name="think-cell Folie" r:id="rId13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77432" y="315840"/>
            <a:ext cx="11431451" cy="3692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dirty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78091" y="1699860"/>
            <a:ext cx="11430354" cy="15385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custDataLst>
      <p:tags r:id="rId11"/>
    </p:custDataLst>
    <p:extLst>
      <p:ext uri="{BB962C8B-B14F-4D97-AF65-F5344CB8AC3E}">
        <p14:creationId xmlns:p14="http://schemas.microsoft.com/office/powerpoint/2010/main" val="173144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9" r:id="rId2"/>
    <p:sldLayoutId id="2147483731" r:id="rId3"/>
    <p:sldLayoutId id="2147483732" r:id="rId4"/>
    <p:sldLayoutId id="2147483697" r:id="rId5"/>
    <p:sldLayoutId id="2147483699" r:id="rId6"/>
    <p:sldLayoutId id="2147483715" r:id="rId7"/>
    <p:sldLayoutId id="2147483717" r:id="rId8"/>
    <p:sldLayoutId id="2147483730" r:id="rId9"/>
  </p:sldLayoutIdLst>
  <p:hf hdr="0"/>
  <p:txStyles>
    <p:titleStyle>
      <a:lvl1pPr algn="l" defTabSz="1218864" rtl="0" eaLnBrk="1" latinLnBrk="0" hangingPunct="1">
        <a:spcBef>
          <a:spcPct val="0"/>
        </a:spcBef>
        <a:buNone/>
        <a:defRPr lang="de-DE" sz="2400" b="0" i="0" kern="1200" spc="300" noProof="0" dirty="0">
          <a:solidFill>
            <a:schemeClr val="accent6">
              <a:lumMod val="50000"/>
            </a:schemeClr>
          </a:solidFill>
          <a:latin typeface="Source Sans Pro" charset="0"/>
          <a:ea typeface="+mj-ea"/>
          <a:cs typeface="+mj-cs"/>
        </a:defRPr>
      </a:lvl1pPr>
    </p:titleStyle>
    <p:bodyStyle>
      <a:lvl1pPr marL="182380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Arial"/>
          <a:ea typeface="+mn-ea"/>
          <a:cs typeface="+mn-cs"/>
        </a:defRPr>
      </a:lvl1pPr>
      <a:lvl2pPr marL="358416" indent="-176037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90000"/>
        <a:buFont typeface="[Normal Text]"/>
        <a:buChar char="–"/>
        <a:defRPr sz="1598" kern="1200">
          <a:solidFill>
            <a:schemeClr val="tx1"/>
          </a:solidFill>
          <a:latin typeface="Arial"/>
          <a:ea typeface="+mn-ea"/>
          <a:cs typeface="+mn-cs"/>
        </a:defRPr>
      </a:lvl2pPr>
      <a:lvl3pPr marL="540797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3pPr>
      <a:lvl4pPr marL="715247" indent="-17445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4pPr>
      <a:lvl5pPr marL="897626" indent="-182380" algn="l" defTabSz="1218864" rtl="0" eaLnBrk="1" latinLnBrk="0" hangingPunct="1">
        <a:spcBef>
          <a:spcPts val="599"/>
        </a:spcBef>
        <a:spcAft>
          <a:spcPts val="0"/>
        </a:spcAft>
        <a:buClr>
          <a:schemeClr val="tx1"/>
        </a:buClr>
        <a:buFont typeface="Symbol" panose="05050102010706020507" pitchFamily="18" charset="2"/>
        <a:buChar char="-"/>
        <a:defRPr sz="1598" kern="1200">
          <a:solidFill>
            <a:schemeClr val="tx1"/>
          </a:solidFill>
          <a:latin typeface="Arial"/>
          <a:ea typeface="+mn-ea"/>
          <a:cs typeface="+mn-cs"/>
        </a:defRPr>
      </a:lvl5pPr>
      <a:lvl6pPr marL="3351876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6pPr>
      <a:lvl7pPr marL="3961308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7pPr>
      <a:lvl8pPr marL="4570740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8pPr>
      <a:lvl9pPr marL="5180172" indent="-304716" algn="l" defTabSz="1218864" rtl="0" eaLnBrk="1" latinLnBrk="0" hangingPunct="1">
        <a:spcBef>
          <a:spcPct val="20000"/>
        </a:spcBef>
        <a:buFont typeface="Arial" panose="020B0604020202020204" pitchFamily="34" charset="0"/>
        <a:buChar char="•"/>
        <a:defRPr sz="2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43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6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9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728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7160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92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6024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5456" algn="l" defTabSz="1218864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38">
          <p15:clr>
            <a:srgbClr val="F26B43"/>
          </p15:clr>
        </p15:guide>
        <p15:guide id="2" orient="horz" pos="1072">
          <p15:clr>
            <a:srgbClr val="F26B43"/>
          </p15:clr>
        </p15:guide>
        <p15:guide id="3" orient="horz" pos="255">
          <p15:clr>
            <a:srgbClr val="F26B43"/>
          </p15:clr>
        </p15:guide>
        <p15:guide id="4" pos="7450">
          <p15:clr>
            <a:srgbClr val="F26B43"/>
          </p15:clr>
        </p15:guide>
        <p15:guide id="5" orient="horz" pos="3680">
          <p15:clr>
            <a:srgbClr val="F26B43"/>
          </p15:clr>
        </p15:guide>
        <p15:guide id="6" pos="4570">
          <p15:clr>
            <a:srgbClr val="F26B43"/>
          </p15:clr>
        </p15:guide>
        <p15:guide id="7" pos="47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uring_(microarchitecture)" TargetMode="External"/><Relationship Id="rId7" Type="http://schemas.openxmlformats.org/officeDocument/2006/relationships/hyperlink" Target="https://en.wikipedia.org/wiki/Hopper_(microarchitecture)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da_Lovelace_(microarchitecture)" TargetMode="External"/><Relationship Id="rId5" Type="http://schemas.openxmlformats.org/officeDocument/2006/relationships/hyperlink" Target="https://en.wikipedia.org/wiki/Ampere_(microarchitecture)" TargetMode="External"/><Relationship Id="rId4" Type="http://schemas.openxmlformats.org/officeDocument/2006/relationships/hyperlink" Target="https://en.wikipedia.org/wiki/Volta_(microarchitectu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" TargetMode="External"/><Relationship Id="rId3" Type="http://schemas.openxmlformats.org/officeDocument/2006/relationships/hyperlink" Target="https://accounts.google.com/" TargetMode="External"/><Relationship Id="rId7" Type="http://schemas.openxmlformats.org/officeDocument/2006/relationships/hyperlink" Target="https://huggingface.co/google/gemma-2-2b-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meta-llama/Meta-Llama-3.1-8B-Instruct" TargetMode="External"/><Relationship Id="rId5" Type="http://schemas.openxmlformats.org/officeDocument/2006/relationships/hyperlink" Target="https://huggingface.co/join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hyperlink" Target="https://colab.research.google.com/github/DJCordhose/practical-ll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main/en/quantization/over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/conceptual/quantization#quantization-with-bitsandby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blog/hf-bitsandbytes-integration#is-it-faster-than-native-models" TargetMode="External"/><Relationship Id="rId5" Type="http://schemas.openxmlformats.org/officeDocument/2006/relationships/hyperlink" Target="https://huggingface.co/blog/4bit-transformers-bitsandbytes" TargetMode="External"/><Relationship Id="rId4" Type="http://schemas.openxmlformats.org/officeDocument/2006/relationships/hyperlink" Target="https://huggingface.co/blog/hf-bitsandbytes-integra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gerganov/llama.cpp/blob/master/README.md" TargetMode="External"/><Relationship Id="rId7" Type="http://schemas.openxmlformats.org/officeDocument/2006/relationships/hyperlink" Target="https://www.theregister.com/2024/03/17/ai_pc_local_ll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lama/ollama" TargetMode="External"/><Relationship Id="rId5" Type="http://schemas.openxmlformats.org/officeDocument/2006/relationships/hyperlink" Target="https://ollama.com/" TargetMode="External"/><Relationship Id="rId4" Type="http://schemas.openxmlformats.org/officeDocument/2006/relationships/hyperlink" Target="https://www.theregister.com/2024/07/14/quantization_llm_feature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ext-generation-infer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huggingface.co/chat/" TargetMode="External"/><Relationship Id="rId5" Type="http://schemas.openxmlformats.org/officeDocument/2006/relationships/hyperlink" Target="https://build.nvidia.com/explore/discover" TargetMode="External"/><Relationship Id="rId4" Type="http://schemas.openxmlformats.org/officeDocument/2006/relationships/hyperlink" Target="https://developer.nvidia.com/ni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stral.ai/news/mixtral-of-expert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401.04088" TargetMode="External"/><Relationship Id="rId4" Type="http://schemas.openxmlformats.org/officeDocument/2006/relationships/hyperlink" Target="https://huggingface.co/mistralai/Mixtral-8x7B-Instruct-v0.1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eta-llama/Meta-Llama-3.1-70B-Instruc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lama.meta.com/" TargetMode="External"/><Relationship Id="rId4" Type="http://schemas.openxmlformats.org/officeDocument/2006/relationships/hyperlink" Target="https://ai.meta.com/blog/meta-llama-3-1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docs/text-generation-infere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ackwell_(microarchitecture)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ise.de/news/Nvidias-neue-KI-Chips-Blackwell-GB200-und-schnelles-NVLink-9658475.html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videntlyai.com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DJCordhose/practical-llm/blob/main/Assessment.ipynb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DJCordhose/practical-llm/blob/main/Eval4pptx.ipynb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JCordhose/practical-llm/blob/main/Assessment_Mixtral_8x7B.ipynb" TargetMode="External"/><Relationship Id="rId3" Type="http://schemas.openxmlformats.org/officeDocument/2006/relationships/hyperlink" Target="https://colab.research.google.com/github/DJCordhose/practical-llm/blob/main/Assessment_SetFit.ipynb" TargetMode="External"/><Relationship Id="rId7" Type="http://schemas.openxmlformats.org/officeDocument/2006/relationships/hyperlink" Target="https://colab.research.google.com/github/DJCordhose/practical-llm/blob/main/Assessment_Llama_3.1_8B_Full_T4.ipynb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DJCordhose/practical-llm/blob/main/Assessment_Llama_3.1_8B_Quantize_T4.ipynb" TargetMode="External"/><Relationship Id="rId5" Type="http://schemas.openxmlformats.org/officeDocument/2006/relationships/hyperlink" Target="https://colab.research.google.com/github/DJCordhose/practical-llm/blob/main/Assessment_Gemma_2_2B_T4.ipynb" TargetMode="External"/><Relationship Id="rId4" Type="http://schemas.openxmlformats.org/officeDocument/2006/relationships/hyperlink" Target="https://colab.research.google.com/github/DJCordhose/practical-llm/blob/main/Assessment_Phi_3_mini_T4.ipynb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ai.com/blog/open-source-llm-evaluation#drift-detection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ai.com/blog/data-drift-detection-large-datasets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index/new-embedding-models-and-api-updates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evidentlyai.com/blog/embedding-drift-detection" TargetMode="External"/><Relationship Id="rId4" Type="http://schemas.openxmlformats.org/officeDocument/2006/relationships/hyperlink" Target="https://arxiv.org/abs/1810.119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Our Prep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Before travel</a:t>
            </a:r>
            <a:endParaRPr b="1" dirty="0"/>
          </a:p>
          <a:p>
            <a:r>
              <a:rPr lang="en" dirty="0"/>
              <a:t>Have a fallback for WiFi outage</a:t>
            </a:r>
            <a:endParaRPr dirty="0"/>
          </a:p>
          <a:p>
            <a:pPr lvl="1"/>
            <a:r>
              <a:rPr lang="en" dirty="0"/>
              <a:t>Download these slides as PDF</a:t>
            </a:r>
            <a:endParaRPr dirty="0"/>
          </a:p>
          <a:p>
            <a:pPr lvl="1"/>
            <a:r>
              <a:rPr lang="en" dirty="0"/>
              <a:t>Clone repo with latest version of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On Site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Figure out speaker WiFi</a:t>
            </a:r>
            <a:endParaRPr dirty="0"/>
          </a:p>
          <a:p>
            <a:r>
              <a:rPr lang="en" dirty="0"/>
              <a:t>Show prerequisites as first slide before beginning of workshop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Decoder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365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750A966-32C8-08F6-881A-7A96A90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does</a:t>
            </a:r>
            <a:r>
              <a:rPr lang="de-CH" dirty="0"/>
              <a:t> a Decoder Model </a:t>
            </a:r>
            <a:r>
              <a:rPr lang="de-CH" dirty="0" err="1"/>
              <a:t>work</a:t>
            </a:r>
            <a:r>
              <a:rPr lang="de-CH" dirty="0"/>
              <a:t> ?</a:t>
            </a:r>
            <a:endParaRPr lang="en-CH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79" y="4582142"/>
            <a:ext cx="6246130" cy="991361"/>
            <a:chOff x="588509" y="3436606"/>
            <a:chExt cx="4684597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Down 14">
            <a:extLst>
              <a:ext uri="{FF2B5EF4-FFF2-40B4-BE49-F238E27FC236}">
                <a16:creationId xmlns:a16="http://schemas.microsoft.com/office/drawing/2014/main" id="{C774D972-4550-0123-44AB-7588F0423FE5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43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</a:t>
            </a:r>
            <a:endParaRPr lang="en-CH" sz="1599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5CB87D-E629-7DAD-FCCB-2CD8B681F8BA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E5D13-4E0A-5620-EA7A-CD5B6B8BCCAF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5904C2-590C-D400-2E98-8EF810931572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C93E8C-4D19-B449-2D23-154B7F12324F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32C1377-BA36-B952-1C16-340C30D835A7}"/>
              </a:ext>
            </a:extLst>
          </p:cNvPr>
          <p:cNvSpPr txBox="1"/>
          <p:nvPr/>
        </p:nvSpPr>
        <p:spPr>
          <a:xfrm>
            <a:off x="10381240" y="1885169"/>
            <a:ext cx="55624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Pluvia</a:t>
            </a:r>
            <a:endParaRPr lang="en-CH" sz="1599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E4795CC-154B-93F6-5E42-C8FE5FDD3CB6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0">
            <a:extLst>
              <a:ext uri="{FF2B5EF4-FFF2-40B4-BE49-F238E27FC236}">
                <a16:creationId xmlns:a16="http://schemas.microsoft.com/office/drawing/2014/main" id="{3966E73A-30B5-98A1-FAE7-4575A45D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7985FCA7-1D77-40A0-6978-5A86CC0B421F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4728687-0CAF-C4D0-3CD4-A287CF471635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6A8338-1F6E-80A9-200E-D87E045752D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CC0350C5-D65F-2D23-A82C-BAAA8F16B4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4CEC5E9-195F-9EEE-C7EB-C076E12F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939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85699" y="1885169"/>
            <a:ext cx="147476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 err="1"/>
              <a:t>is</a:t>
            </a:r>
            <a:endParaRPr lang="en-CH" sz="1599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5A5590AF-F7F7-C435-9E04-98D3CFAAB5CA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15D9CCE-74EB-6DB2-71BD-E75E611325B4}"/>
              </a:ext>
            </a:extLst>
          </p:cNvPr>
          <p:cNvGrpSpPr/>
          <p:nvPr/>
        </p:nvGrpSpPr>
        <p:grpSpPr>
          <a:xfrm>
            <a:off x="784680" y="4582141"/>
            <a:ext cx="11030633" cy="991361"/>
            <a:chOff x="588509" y="3436606"/>
            <a:chExt cx="8272975" cy="74352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0707E3-2B96-85A0-9ACF-1868C8A31000}"/>
                </a:ext>
              </a:extLst>
            </p:cNvPr>
            <p:cNvSpPr txBox="1"/>
            <p:nvPr/>
          </p:nvSpPr>
          <p:spPr>
            <a:xfrm>
              <a:off x="3396342" y="3436606"/>
              <a:ext cx="1876764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model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B045D1-9BBC-0487-99B2-67BD4F54AF65}"/>
                </a:ext>
              </a:extLst>
            </p:cNvPr>
            <p:cNvSpPr txBox="1"/>
            <p:nvPr/>
          </p:nvSpPr>
          <p:spPr>
            <a:xfrm>
              <a:off x="588509" y="3441848"/>
              <a:ext cx="2045993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context</a:t>
              </a:r>
              <a:r>
                <a:rPr lang="de-CH" sz="1599" b="1" dirty="0"/>
                <a:t>»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184B0A2-7059-09F4-7A26-B63C27D7813A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738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«</a:t>
              </a:r>
              <a:r>
                <a:rPr lang="de-CH" sz="1599" b="1" dirty="0" err="1"/>
                <a:t>the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»</a:t>
              </a:r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69C44A23-813E-34E3-47E2-747ED2C1C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7244A6F4-F419-1A2A-57D5-12A76D33EA9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D8C5C4-2894-DE9F-E844-7997E4077FF6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682BF882-C544-5E80-9E6E-8289F6A1A9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row: Down 3">
            <a:extLst>
              <a:ext uri="{FF2B5EF4-FFF2-40B4-BE49-F238E27FC236}">
                <a16:creationId xmlns:a16="http://schemas.microsoft.com/office/drawing/2014/main" id="{B4237D7C-7876-DC6A-B701-7659A8158320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C422B9-2868-7F9C-3EC5-C77CB338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59966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615826" y="1869598"/>
            <a:ext cx="11381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5EDA477-3EE7-EA57-96EC-7040C3BFA08D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10">
            <a:extLst>
              <a:ext uri="{FF2B5EF4-FFF2-40B4-BE49-F238E27FC236}">
                <a16:creationId xmlns:a16="http://schemas.microsoft.com/office/drawing/2014/main" id="{99BACCA0-61C4-86B7-F7DF-727127EA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rrow: Down 29">
            <a:extLst>
              <a:ext uri="{FF2B5EF4-FFF2-40B4-BE49-F238E27FC236}">
                <a16:creationId xmlns:a16="http://schemas.microsoft.com/office/drawing/2014/main" id="{A2DCAB2C-68CC-DF14-F2E6-BE8E8FAEA47D}"/>
              </a:ext>
            </a:extLst>
          </p:cNvPr>
          <p:cNvSpPr/>
          <p:nvPr/>
        </p:nvSpPr>
        <p:spPr>
          <a:xfrm rot="16200000">
            <a:off x="8974490" y="1620249"/>
            <a:ext cx="408647" cy="806071"/>
          </a:xfrm>
          <a:prstGeom prst="downArrow">
            <a:avLst/>
          </a:prstGeom>
          <a:solidFill>
            <a:srgbClr val="0070C0">
              <a:alpha val="38039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1297FE-E2C7-6AA7-E350-16BFA9A7FFCE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03B5FB-15AB-2366-E2DB-DE73AE128105}"/>
              </a:ext>
            </a:extLst>
          </p:cNvPr>
          <p:cNvGrpSpPr/>
          <p:nvPr/>
        </p:nvGrpSpPr>
        <p:grpSpPr>
          <a:xfrm>
            <a:off x="784679" y="4582140"/>
            <a:ext cx="11253247" cy="1230465"/>
            <a:chOff x="588509" y="3436606"/>
            <a:chExt cx="8272975" cy="922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7C410A4-CD2C-AC9B-EF5F-E5D6BA0C9933}"/>
                </a:ext>
              </a:extLst>
            </p:cNvPr>
            <p:cNvSpPr txBox="1"/>
            <p:nvPr/>
          </p:nvSpPr>
          <p:spPr>
            <a:xfrm>
              <a:off x="3396342" y="3436606"/>
              <a:ext cx="1839638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CBEB2-7075-C602-B0F5-A71930EF76E9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7382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E40357-F97F-0818-2C69-E35B9346E3F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5B68DBF-D737-CC09-0ECD-7FBA66AD87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162F7C9-D0FA-E1E7-C5A0-48F2D22366B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83EB5AD-730E-19B7-E8EA-E899B2DC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55761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85182" y="1869598"/>
            <a:ext cx="375103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latin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2AC3F91-70A9-3CDA-08E6-0000DE318842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4067DB-7A3E-C0FF-D385-D48E1FF6ADA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C1FB3-341E-CDD1-D7EB-3EF772D9D34F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2B306E-7EC2-26BA-5549-B265372B6054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219FA7-7CC8-F35E-A3CF-502FFC909CE6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pic>
        <p:nvPicPr>
          <p:cNvPr id="23" name="Picture 10">
            <a:extLst>
              <a:ext uri="{FF2B5EF4-FFF2-40B4-BE49-F238E27FC236}">
                <a16:creationId xmlns:a16="http://schemas.microsoft.com/office/drawing/2014/main" id="{4A120578-5567-F57A-AAD1-3328137EE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00C2D7-BBBC-0502-E7AB-4EC9183FF73C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2172CD-6A6E-422C-CEA3-4A7EA0D0B5B8}"/>
              </a:ext>
            </a:extLst>
          </p:cNvPr>
          <p:cNvGrpSpPr/>
          <p:nvPr/>
        </p:nvGrpSpPr>
        <p:grpSpPr>
          <a:xfrm>
            <a:off x="7166738" y="1374828"/>
            <a:ext cx="2415111" cy="1319388"/>
            <a:chOff x="5375053" y="1031121"/>
            <a:chExt cx="1811333" cy="989541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138D11C2-9368-6A51-0D2A-929BC2EADF7E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20B9E252-E639-3DF3-0153-8D7791B8793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D725669-64F0-056D-41B4-17C73FAA0EE6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810531BE-969D-E17F-EA2B-49A965CB1C8E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F77DF3D-CA6D-EB34-FD81-5FF668191629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b="1" dirty="0"/>
                  <a:t>2.78</a:t>
                </a:r>
              </a:p>
              <a:p>
                <a:pPr algn="ctr"/>
                <a:r>
                  <a:rPr lang="de-CH" sz="800" b="1" dirty="0"/>
                  <a:t>0.02</a:t>
                </a:r>
              </a:p>
              <a:p>
                <a:pPr algn="ctr"/>
                <a:r>
                  <a:rPr lang="de-CH" sz="800" b="1" dirty="0"/>
                  <a:t>98.7</a:t>
                </a:r>
              </a:p>
              <a:p>
                <a:pPr algn="ctr"/>
                <a:r>
                  <a:rPr lang="de-CH" sz="800" b="1" dirty="0"/>
                  <a:t>-23</a:t>
                </a:r>
              </a:p>
              <a:p>
                <a:pPr algn="ctr"/>
                <a:r>
                  <a:rPr lang="de-CH" sz="800" b="1" dirty="0"/>
                  <a:t>…</a:t>
                </a:r>
                <a:endParaRPr lang="en-CH" sz="800" b="1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DDD019-A559-45D1-C8F3-578D4F915DA3}"/>
              </a:ext>
            </a:extLst>
          </p:cNvPr>
          <p:cNvSpPr txBox="1"/>
          <p:nvPr/>
        </p:nvSpPr>
        <p:spPr>
          <a:xfrm>
            <a:off x="3665458" y="2227607"/>
            <a:ext cx="101662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b="1" dirty="0">
                <a:solidFill>
                  <a:schemeClr val="bg2"/>
                </a:solidFill>
              </a:rPr>
              <a:t>[312, 2,17,…]</a:t>
            </a:r>
            <a:endParaRPr lang="en-CH" sz="1067" b="1" dirty="0">
              <a:solidFill>
                <a:schemeClr val="bg2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8DE1C45-0CFE-DE79-10B9-ABEEF5C53412}"/>
              </a:ext>
            </a:extLst>
          </p:cNvPr>
          <p:cNvCxnSpPr>
            <a:cxnSpLocks/>
            <a:endCxn id="23" idx="2"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7B2E475-7E60-E1A4-6ECE-6EC255ECC75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64C6176-81A5-3733-2172-76A633C5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85408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676741" cy="89216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latin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570142" y="1869598"/>
            <a:ext cx="205184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…</a:t>
            </a:r>
            <a:endParaRPr lang="en-CH" sz="1599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C374EF3-046A-4A09-4AE8-9DCCCE2149C5}"/>
              </a:ext>
            </a:extLst>
          </p:cNvPr>
          <p:cNvCxnSpPr>
            <a:cxnSpLocks/>
          </p:cNvCxnSpPr>
          <p:nvPr/>
        </p:nvCxnSpPr>
        <p:spPr>
          <a:xfrm rot="5400000">
            <a:off x="5950401" y="-1145855"/>
            <a:ext cx="979799" cy="8429196"/>
          </a:xfrm>
          <a:prstGeom prst="bentConnector3">
            <a:avLst>
              <a:gd name="adj1" fmla="val 15079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>
            <a:extLst>
              <a:ext uri="{FF2B5EF4-FFF2-40B4-BE49-F238E27FC236}">
                <a16:creationId xmlns:a16="http://schemas.microsoft.com/office/drawing/2014/main" id="{83D67532-8AE9-732C-7E9C-558804AEC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5FB7D27-2877-E569-7257-A145C0A4FD55}"/>
              </a:ext>
            </a:extLst>
          </p:cNvPr>
          <p:cNvSpPr/>
          <p:nvPr/>
        </p:nvSpPr>
        <p:spPr>
          <a:xfrm>
            <a:off x="9795534" y="1708111"/>
            <a:ext cx="1718725" cy="630344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9317CC-84C8-3E5C-3739-4D50BA07FABB}"/>
              </a:ext>
            </a:extLst>
          </p:cNvPr>
          <p:cNvGrpSpPr/>
          <p:nvPr/>
        </p:nvGrpSpPr>
        <p:grpSpPr>
          <a:xfrm>
            <a:off x="7166738" y="1374829"/>
            <a:ext cx="2415111" cy="1319388"/>
            <a:chOff x="5375053" y="1031121"/>
            <a:chExt cx="1811333" cy="989541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A45A136B-A2F4-0705-EE88-82FE8EAE3DA1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pic>
          <p:nvPicPr>
            <p:cNvPr id="34" name="Google Shape;186;p34">
              <a:extLst>
                <a:ext uri="{FF2B5EF4-FFF2-40B4-BE49-F238E27FC236}">
                  <a16:creationId xmlns:a16="http://schemas.microsoft.com/office/drawing/2014/main" id="{A6185702-D712-3104-3C37-A43FA757D7A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Double Bracket 36">
              <a:extLst>
                <a:ext uri="{FF2B5EF4-FFF2-40B4-BE49-F238E27FC236}">
                  <a16:creationId xmlns:a16="http://schemas.microsoft.com/office/drawing/2014/main" id="{47B24FB0-2D02-31B3-CD7C-2B633F8F4FFE}"/>
                </a:ext>
              </a:extLst>
            </p:cNvPr>
            <p:cNvSpPr/>
            <p:nvPr/>
          </p:nvSpPr>
          <p:spPr>
            <a:xfrm>
              <a:off x="5414249" y="1040267"/>
              <a:ext cx="251209" cy="980395"/>
            </a:xfrm>
            <a:prstGeom prst="bracket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 sz="24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F782C5-E8C6-A6BF-84DD-D89C85709C11}"/>
                </a:ext>
              </a:extLst>
            </p:cNvPr>
            <p:cNvSpPr txBox="1"/>
            <p:nvPr/>
          </p:nvSpPr>
          <p:spPr>
            <a:xfrm>
              <a:off x="5375053" y="1031121"/>
              <a:ext cx="335621" cy="530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800" dirty="0"/>
                <a:t>4</a:t>
              </a:r>
            </a:p>
            <a:p>
              <a:pPr algn="ctr"/>
              <a:r>
                <a:rPr lang="de-CH" sz="800" dirty="0"/>
                <a:t>17.2</a:t>
              </a:r>
            </a:p>
            <a:p>
              <a:pPr algn="ctr"/>
              <a:r>
                <a:rPr lang="de-CH" sz="800" dirty="0"/>
                <a:t>-33</a:t>
              </a:r>
            </a:p>
            <a:p>
              <a:pPr algn="ctr"/>
              <a:r>
                <a:rPr lang="de-CH" sz="800" dirty="0"/>
                <a:t>0.01</a:t>
              </a:r>
            </a:p>
            <a:p>
              <a:pPr algn="ctr"/>
              <a:r>
                <a:rPr lang="de-CH" sz="800" dirty="0"/>
                <a:t>…</a:t>
              </a:r>
              <a:endParaRPr lang="en-CH" sz="8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F3108-E642-F6DE-5794-F5A0164D4D86}"/>
              </a:ext>
            </a:extLst>
          </p:cNvPr>
          <p:cNvSpPr txBox="1"/>
          <p:nvPr/>
        </p:nvSpPr>
        <p:spPr>
          <a:xfrm>
            <a:off x="3665458" y="2227607"/>
            <a:ext cx="1003801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67" dirty="0">
                <a:solidFill>
                  <a:schemeClr val="bg1">
                    <a:lumMod val="85000"/>
                  </a:schemeClr>
                </a:solidFill>
              </a:rPr>
              <a:t>[312, 2,17,…]</a:t>
            </a:r>
            <a:endParaRPr lang="en-CH" sz="1067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4D5711-D93D-F7DF-6272-01A68E8FA3CB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F1FEDC-D8FF-8516-054B-207A1EEF137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466BBC-2B6A-0217-8A09-4830D7C879A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A3F3F9-B8F6-0A7B-052C-3700F4C7A6AB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5" name="Arrow: Down 4">
            <a:extLst>
              <a:ext uri="{FF2B5EF4-FFF2-40B4-BE49-F238E27FC236}">
                <a16:creationId xmlns:a16="http://schemas.microsoft.com/office/drawing/2014/main" id="{56C874D7-B191-BA0F-F254-4FC5C22AB576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D8ED3F-E51F-FE25-94DD-C62600F9AEE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184" y="2578838"/>
            <a:ext cx="4383893" cy="339721"/>
          </a:xfrm>
          <a:prstGeom prst="bentConnector4">
            <a:avLst>
              <a:gd name="adj1" fmla="val 150"/>
              <a:gd name="adj2" fmla="val 436206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EF75FA5-E27A-8197-B13F-72A2D078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59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8F6A6987-CFE3-F61F-EC57-ED586838367D}"/>
              </a:ext>
            </a:extLst>
          </p:cNvPr>
          <p:cNvSpPr/>
          <p:nvPr/>
        </p:nvSpPr>
        <p:spPr>
          <a:xfrm>
            <a:off x="1156005" y="916216"/>
            <a:ext cx="2139392" cy="2572080"/>
          </a:xfrm>
          <a:prstGeom prst="flowChartDocumen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D5347-FD1A-4E4D-3267-DE0EFC07DBC3}"/>
              </a:ext>
            </a:extLst>
          </p:cNvPr>
          <p:cNvSpPr txBox="1"/>
          <p:nvPr/>
        </p:nvSpPr>
        <p:spPr>
          <a:xfrm>
            <a:off x="1310079" y="1204677"/>
            <a:ext cx="1818053" cy="1384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Q: </a:t>
            </a:r>
            <a:r>
              <a:rPr lang="de-CH" sz="1599" dirty="0" err="1"/>
              <a:t>what</a:t>
            </a:r>
            <a:r>
              <a:rPr lang="de-CH" sz="1599" dirty="0"/>
              <a:t> </a:t>
            </a:r>
            <a:r>
              <a:rPr lang="de-CH" sz="1599" dirty="0" err="1"/>
              <a:t>is</a:t>
            </a:r>
            <a:r>
              <a:rPr lang="de-CH" sz="1599" dirty="0"/>
              <a:t> </a:t>
            </a:r>
            <a:r>
              <a:rPr lang="de-CH" sz="1599" dirty="0" err="1"/>
              <a:t>pluvia</a:t>
            </a:r>
            <a:r>
              <a:rPr lang="de-CH" sz="1599" dirty="0"/>
              <a:t> ?</a:t>
            </a:r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endParaRPr lang="de-CH" sz="1599" dirty="0"/>
          </a:p>
          <a:p>
            <a:pPr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A: Pluvia </a:t>
            </a:r>
            <a:r>
              <a:rPr lang="de-CH" sz="1599" dirty="0" err="1"/>
              <a:t>is</a:t>
            </a:r>
            <a:r>
              <a:rPr lang="de-CH" sz="1599" dirty="0"/>
              <a:t> a </a:t>
            </a:r>
            <a:r>
              <a:rPr lang="en-US" sz="1599" dirty="0" err="1"/>
              <a:t>latin</a:t>
            </a:r>
            <a:r>
              <a:rPr lang="en-US" sz="1599" dirty="0"/>
              <a:t> word meaning rainfall.</a:t>
            </a:r>
            <a:endParaRPr lang="en-CH" sz="1599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F09D-4F16-F69E-BD4D-542E169A614E}"/>
              </a:ext>
            </a:extLst>
          </p:cNvPr>
          <p:cNvSpPr txBox="1"/>
          <p:nvPr/>
        </p:nvSpPr>
        <p:spPr>
          <a:xfrm>
            <a:off x="10461941" y="1869598"/>
            <a:ext cx="421589" cy="2460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spcBef>
                <a:spcPts val="599"/>
              </a:spcBef>
              <a:buClr>
                <a:schemeClr val="tx1"/>
              </a:buClr>
              <a:buSzPct val="100000"/>
            </a:pPr>
            <a:r>
              <a:rPr lang="de-CH" sz="1599" dirty="0"/>
              <a:t>EOT</a:t>
            </a:r>
            <a:endParaRPr lang="en-CH" sz="1599" dirty="0"/>
          </a:p>
        </p:txBody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6B5A3365-10C5-4B29-8EDE-03481D4A1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50" y="1036893"/>
            <a:ext cx="1881668" cy="18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34D39A5-6A92-DBF3-3C3B-0060F50F384D}"/>
              </a:ext>
            </a:extLst>
          </p:cNvPr>
          <p:cNvGrpSpPr/>
          <p:nvPr/>
        </p:nvGrpSpPr>
        <p:grpSpPr>
          <a:xfrm>
            <a:off x="8775778" y="1708111"/>
            <a:ext cx="2738481" cy="630344"/>
            <a:chOff x="6581833" y="1281083"/>
            <a:chExt cx="2053861" cy="472758"/>
          </a:xfrm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13506575-B3FA-17A3-31E8-6FBDE23A68C6}"/>
                </a:ext>
              </a:extLst>
            </p:cNvPr>
            <p:cNvSpPr/>
            <p:nvPr/>
          </p:nvSpPr>
          <p:spPr>
            <a:xfrm rot="16200000">
              <a:off x="6730867" y="1215186"/>
              <a:ext cx="306485" cy="604553"/>
            </a:xfrm>
            <a:prstGeom prst="downArrow">
              <a:avLst/>
            </a:prstGeom>
            <a:solidFill>
              <a:srgbClr val="0070C0">
                <a:alpha val="38039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F6519D3-B5A6-D7F4-8071-F81A4F36C14A}"/>
                </a:ext>
              </a:extLst>
            </p:cNvPr>
            <p:cNvSpPr/>
            <p:nvPr/>
          </p:nvSpPr>
          <p:spPr>
            <a:xfrm>
              <a:off x="7346650" y="1281083"/>
              <a:ext cx="1289044" cy="472758"/>
            </a:xfrm>
            <a:prstGeom prst="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5963" tIns="35963" rIns="35963" bIns="35963" rtlCol="0" anchor="ctr"/>
            <a:lstStyle/>
            <a:p>
              <a:pPr algn="ctr"/>
              <a:endParaRPr lang="en-CH" sz="1599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E5260-5AD3-5E08-A768-5F36AB3622EF}"/>
              </a:ext>
            </a:extLst>
          </p:cNvPr>
          <p:cNvGrpSpPr/>
          <p:nvPr/>
        </p:nvGrpSpPr>
        <p:grpSpPr>
          <a:xfrm>
            <a:off x="3665458" y="1374829"/>
            <a:ext cx="4706041" cy="1319388"/>
            <a:chOff x="2749093" y="1031121"/>
            <a:chExt cx="3529531" cy="989541"/>
          </a:xfrm>
        </p:grpSpPr>
        <p:pic>
          <p:nvPicPr>
            <p:cNvPr id="4" name="Google Shape;186;p34">
              <a:extLst>
                <a:ext uri="{FF2B5EF4-FFF2-40B4-BE49-F238E27FC236}">
                  <a16:creationId xmlns:a16="http://schemas.microsoft.com/office/drawing/2014/main" id="{6684D4DD-DD27-6A15-DC9D-F4C35C8227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3523" t="5529" r="24602" b="9147"/>
            <a:stretch/>
          </p:blipFill>
          <p:spPr>
            <a:xfrm>
              <a:off x="5943003" y="1161265"/>
              <a:ext cx="335621" cy="6179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ECBA1F-A3F4-FCDF-859B-3D8422DFDE62}"/>
                </a:ext>
              </a:extLst>
            </p:cNvPr>
            <p:cNvGrpSpPr/>
            <p:nvPr/>
          </p:nvGrpSpPr>
          <p:grpSpPr>
            <a:xfrm>
              <a:off x="5375053" y="1031121"/>
              <a:ext cx="335621" cy="989541"/>
              <a:chOff x="3186325" y="171724"/>
              <a:chExt cx="335621" cy="989541"/>
            </a:xfrm>
          </p:grpSpPr>
          <p:sp>
            <p:nvSpPr>
              <p:cNvPr id="7" name="Double Bracket 6">
                <a:extLst>
                  <a:ext uri="{FF2B5EF4-FFF2-40B4-BE49-F238E27FC236}">
                    <a16:creationId xmlns:a16="http://schemas.microsoft.com/office/drawing/2014/main" id="{A0AA7B5D-84D0-550C-5748-55B4F01F9A69}"/>
                  </a:ext>
                </a:extLst>
              </p:cNvPr>
              <p:cNvSpPr/>
              <p:nvPr/>
            </p:nvSpPr>
            <p:spPr>
              <a:xfrm>
                <a:off x="3225521" y="180870"/>
                <a:ext cx="251209" cy="980395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H" sz="240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6E99A25-C67B-3E22-D9CC-890B5E8C71BB}"/>
                  </a:ext>
                </a:extLst>
              </p:cNvPr>
              <p:cNvSpPr txBox="1"/>
              <p:nvPr/>
            </p:nvSpPr>
            <p:spPr>
              <a:xfrm>
                <a:off x="3186325" y="171724"/>
                <a:ext cx="335621" cy="5309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800" dirty="0"/>
                  <a:t>0.2</a:t>
                </a:r>
              </a:p>
              <a:p>
                <a:pPr algn="ctr"/>
                <a:r>
                  <a:rPr lang="de-CH" sz="800" dirty="0"/>
                  <a:t>29.4</a:t>
                </a:r>
              </a:p>
              <a:p>
                <a:pPr algn="ctr"/>
                <a:r>
                  <a:rPr lang="de-CH" sz="800" dirty="0"/>
                  <a:t>95</a:t>
                </a:r>
              </a:p>
              <a:p>
                <a:pPr algn="ctr"/>
                <a:r>
                  <a:rPr lang="de-CH" sz="800" dirty="0"/>
                  <a:t>567</a:t>
                </a:r>
              </a:p>
              <a:p>
                <a:pPr algn="ctr"/>
                <a:r>
                  <a:rPr lang="de-CH" sz="800" dirty="0"/>
                  <a:t>…</a:t>
                </a:r>
                <a:endParaRPr lang="en-CH" sz="800" dirty="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7B912F-D8D5-BBEA-EF0E-A7CA3597A39E}"/>
                </a:ext>
              </a:extLst>
            </p:cNvPr>
            <p:cNvSpPr txBox="1"/>
            <p:nvPr/>
          </p:nvSpPr>
          <p:spPr>
            <a:xfrm>
              <a:off x="2749093" y="1670705"/>
              <a:ext cx="752851" cy="19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1067" dirty="0">
                  <a:solidFill>
                    <a:schemeClr val="bg1">
                      <a:lumMod val="85000"/>
                    </a:schemeClr>
                  </a:solidFill>
                </a:rPr>
                <a:t>[312, 2,17,…]</a:t>
              </a:r>
              <a:endParaRPr lang="en-CH" sz="1067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D8E705-7735-E79C-C144-5F6BD9C92723}"/>
              </a:ext>
            </a:extLst>
          </p:cNvPr>
          <p:cNvGrpSpPr/>
          <p:nvPr/>
        </p:nvGrpSpPr>
        <p:grpSpPr>
          <a:xfrm>
            <a:off x="784679" y="4582142"/>
            <a:ext cx="11253247" cy="1237455"/>
            <a:chOff x="588509" y="3436606"/>
            <a:chExt cx="8272975" cy="92809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DAA47B-A8D2-108C-F0AC-FC4803304DA1}"/>
                </a:ext>
              </a:extLst>
            </p:cNvPr>
            <p:cNvSpPr txBox="1"/>
            <p:nvPr/>
          </p:nvSpPr>
          <p:spPr>
            <a:xfrm>
              <a:off x="3396342" y="3436606"/>
              <a:ext cx="3509246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Trained</a:t>
              </a:r>
              <a:r>
                <a:rPr lang="de-CH" sz="1599" dirty="0"/>
                <a:t> on </a:t>
              </a:r>
              <a:r>
                <a:rPr lang="de-CH" sz="1599" dirty="0" err="1"/>
                <a:t>huge</a:t>
              </a:r>
              <a:r>
                <a:rPr lang="de-CH" sz="1599" dirty="0"/>
                <a:t> </a:t>
              </a:r>
              <a:r>
                <a:rPr lang="de-CH" sz="1599" dirty="0" err="1"/>
                <a:t>datasets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Does</a:t>
              </a:r>
              <a:r>
                <a:rPr lang="de-CH" sz="1599" dirty="0"/>
                <a:t> not </a:t>
              </a:r>
              <a:r>
                <a:rPr lang="de-CH" sz="1599" dirty="0" err="1"/>
                <a:t>change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Same </a:t>
              </a:r>
              <a:r>
                <a:rPr lang="de-CH" sz="1599" dirty="0" err="1"/>
                <a:t>for</a:t>
              </a:r>
              <a:r>
                <a:rPr lang="de-CH" sz="1599" dirty="0"/>
                <a:t> all </a:t>
              </a:r>
              <a:r>
                <a:rPr lang="de-CH" sz="1599" dirty="0" err="1"/>
                <a:t>users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model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Output a </a:t>
              </a:r>
              <a:r>
                <a:rPr lang="de-CH" sz="1599" b="1" dirty="0" err="1"/>
                <a:t>probability</a:t>
              </a:r>
              <a:r>
                <a:rPr lang="de-CH" sz="1599" b="1" dirty="0"/>
                <a:t> </a:t>
              </a:r>
              <a:r>
                <a:rPr lang="de-CH" sz="1599" b="1" dirty="0" err="1"/>
                <a:t>distribution</a:t>
              </a:r>
              <a:r>
                <a:rPr lang="de-CH" sz="1599" b="1" dirty="0"/>
                <a:t> </a:t>
              </a:r>
              <a:r>
                <a:rPr lang="de-CH" sz="1599" b="1" dirty="0" err="1"/>
                <a:t>over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A0B116-CA4D-D722-70AE-1EDAB20A6C4A}"/>
                </a:ext>
              </a:extLst>
            </p:cNvPr>
            <p:cNvSpPr txBox="1"/>
            <p:nvPr/>
          </p:nvSpPr>
          <p:spPr>
            <a:xfrm>
              <a:off x="588509" y="3441848"/>
              <a:ext cx="2005519" cy="922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users</a:t>
              </a:r>
              <a:r>
                <a:rPr lang="de-CH" sz="1599" dirty="0"/>
                <a:t> </a:t>
              </a:r>
              <a:r>
                <a:rPr lang="de-CH" sz="1599" dirty="0" err="1"/>
                <a:t>goal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Unique </a:t>
              </a:r>
              <a:r>
                <a:rPr lang="de-CH" sz="1599" dirty="0" err="1"/>
                <a:t>for</a:t>
              </a:r>
              <a:r>
                <a:rPr lang="de-CH" sz="1599" dirty="0"/>
                <a:t> </a:t>
              </a:r>
              <a:r>
                <a:rPr lang="de-CH" sz="1599" dirty="0" err="1"/>
                <a:t>each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&amp; </a:t>
              </a:r>
              <a:r>
                <a:rPr lang="de-CH" sz="1599" dirty="0" err="1"/>
                <a:t>user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Contains</a:t>
              </a:r>
              <a:r>
                <a:rPr lang="de-CH" sz="1599" dirty="0"/>
                <a:t> 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chat</a:t>
              </a:r>
              <a:r>
                <a:rPr lang="de-CH" sz="1599" dirty="0"/>
                <a:t> </a:t>
              </a:r>
              <a:r>
                <a:rPr lang="de-CH" sz="1599" dirty="0" err="1"/>
                <a:t>history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context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/>
                <a:t>A </a:t>
              </a:r>
              <a:r>
                <a:rPr lang="de-CH" sz="1599" b="1" dirty="0" err="1"/>
                <a:t>list</a:t>
              </a:r>
              <a:r>
                <a:rPr lang="de-CH" sz="1599" b="1" dirty="0"/>
                <a:t> </a:t>
              </a:r>
              <a:r>
                <a:rPr lang="de-CH" sz="1599" b="1" dirty="0" err="1"/>
                <a:t>of</a:t>
              </a:r>
              <a:r>
                <a:rPr lang="de-CH" sz="1599" b="1" dirty="0"/>
                <a:t> </a:t>
              </a:r>
              <a:r>
                <a:rPr lang="de-CH" sz="1599" b="1" dirty="0" err="1"/>
                <a:t>token</a:t>
              </a:r>
              <a:r>
                <a:rPr lang="de-CH" sz="1599" b="1" dirty="0"/>
                <a:t> </a:t>
              </a:r>
              <a:r>
                <a:rPr lang="de-CH" sz="1599" b="1" dirty="0" err="1"/>
                <a:t>ids</a:t>
              </a:r>
              <a:endParaRPr lang="en-CH" sz="1599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50EDC4-8CD0-CC45-A2D9-9D88ACB0CD49}"/>
                </a:ext>
              </a:extLst>
            </p:cNvPr>
            <p:cNvSpPr txBox="1"/>
            <p:nvPr/>
          </p:nvSpPr>
          <p:spPr>
            <a:xfrm>
              <a:off x="6988629" y="3436606"/>
              <a:ext cx="1872855" cy="922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Single «</a:t>
              </a:r>
              <a:r>
                <a:rPr lang="de-CH" sz="1599" dirty="0" err="1"/>
                <a:t>word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 err="1"/>
                <a:t>Depends</a:t>
              </a:r>
              <a:r>
                <a:rPr lang="de-CH" sz="1599" dirty="0"/>
                <a:t> on </a:t>
              </a:r>
              <a:r>
                <a:rPr lang="de-CH" sz="1599" dirty="0" err="1"/>
                <a:t>context</a:t>
              </a:r>
              <a:r>
                <a:rPr lang="de-CH" sz="1599" dirty="0"/>
                <a:t> and </a:t>
              </a:r>
              <a:r>
                <a:rPr lang="de-CH" sz="1599" dirty="0" err="1"/>
                <a:t>model</a:t>
              </a:r>
              <a:endParaRPr lang="de-CH" sz="1599" dirty="0"/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dirty="0"/>
                <a:t>«</a:t>
              </a:r>
              <a:r>
                <a:rPr lang="de-CH" sz="1599" dirty="0" err="1"/>
                <a:t>the</a:t>
              </a:r>
              <a:r>
                <a:rPr lang="de-CH" sz="1599" dirty="0"/>
                <a:t> </a:t>
              </a:r>
              <a:r>
                <a:rPr lang="de-CH" sz="1599" dirty="0" err="1"/>
                <a:t>token</a:t>
              </a:r>
              <a:r>
                <a:rPr lang="de-CH" sz="1599" dirty="0"/>
                <a:t>»</a:t>
              </a:r>
            </a:p>
            <a:p>
              <a:pPr marL="182375" indent="-182375"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de-CH" sz="1599" b="1" dirty="0" err="1"/>
                <a:t>Represented</a:t>
              </a:r>
              <a:r>
                <a:rPr lang="de-CH" sz="1599" b="1" dirty="0"/>
                <a:t> </a:t>
              </a:r>
              <a:r>
                <a:rPr lang="de-CH" sz="1599" b="1" dirty="0" err="1"/>
                <a:t>as</a:t>
              </a:r>
              <a:r>
                <a:rPr lang="de-CH" sz="1599" b="1" dirty="0"/>
                <a:t> an </a:t>
              </a:r>
              <a:r>
                <a:rPr lang="de-CH" sz="1599" b="1" dirty="0" err="1"/>
                <a:t>int</a:t>
              </a:r>
              <a:r>
                <a:rPr lang="de-CH" sz="1599" b="1" dirty="0"/>
                <a:t> </a:t>
              </a:r>
              <a:r>
                <a:rPr lang="de-CH" sz="1599" b="1" dirty="0" err="1"/>
                <a:t>id</a:t>
              </a:r>
              <a:endParaRPr lang="en-CH" sz="1599" b="1" dirty="0"/>
            </a:p>
          </p:txBody>
        </p:sp>
      </p:grpSp>
      <p:sp>
        <p:nvSpPr>
          <p:cNvPr id="9" name="Arrow: Down 8">
            <a:extLst>
              <a:ext uri="{FF2B5EF4-FFF2-40B4-BE49-F238E27FC236}">
                <a16:creationId xmlns:a16="http://schemas.microsoft.com/office/drawing/2014/main" id="{B8581B7A-0024-88A9-ABBE-7905204B086E}"/>
              </a:ext>
            </a:extLst>
          </p:cNvPr>
          <p:cNvSpPr/>
          <p:nvPr/>
        </p:nvSpPr>
        <p:spPr>
          <a:xfrm rot="16200000">
            <a:off x="3987683" y="1589545"/>
            <a:ext cx="408647" cy="806071"/>
          </a:xfrm>
          <a:prstGeom prst="downArrow">
            <a:avLst/>
          </a:prstGeom>
          <a:solidFill>
            <a:srgbClr val="0070C0">
              <a:alpha val="1098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5963" tIns="35963" rIns="35963" bIns="35963" rtlCol="0" anchor="ctr"/>
          <a:lstStyle/>
          <a:p>
            <a:pPr algn="ctr"/>
            <a:endParaRPr lang="en-CH" sz="1599" dirty="0">
              <a:solidFill>
                <a:schemeClr val="bg1"/>
              </a:solidFill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647DEF7-E753-4335-2AE0-C906FC28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dirty="0" err="1"/>
              <a:t>How</a:t>
            </a:r>
            <a:r>
              <a:rPr lang="de-CH" sz="1800" dirty="0"/>
              <a:t> </a:t>
            </a:r>
            <a:r>
              <a:rPr lang="de-CH" sz="1800" dirty="0" err="1"/>
              <a:t>does</a:t>
            </a:r>
            <a:r>
              <a:rPr lang="de-CH" sz="1800" dirty="0"/>
              <a:t> a Decoder Model </a:t>
            </a:r>
            <a:r>
              <a:rPr lang="de-CH" sz="1800" dirty="0" err="1"/>
              <a:t>work</a:t>
            </a:r>
            <a:r>
              <a:rPr lang="de-CH" sz="1800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787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Decoder On-Prem </a:t>
            </a:r>
            <a:r>
              <a:rPr lang="de-DE" dirty="0"/>
              <a:t>Challenges</a:t>
            </a:r>
            <a:endParaRPr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Context sizes vary (depending on the Model)</a:t>
            </a:r>
            <a:endParaRPr dirty="0"/>
          </a:p>
          <a:p>
            <a:pPr lvl="1"/>
            <a:r>
              <a:rPr lang="en" dirty="0"/>
              <a:t>with large contexts certain positions might be blind spots</a:t>
            </a:r>
            <a:endParaRPr dirty="0"/>
          </a:p>
          <a:p>
            <a:r>
              <a:rPr lang="en" dirty="0"/>
              <a:t>Memory consumption grows with context used</a:t>
            </a:r>
            <a:endParaRPr dirty="0"/>
          </a:p>
          <a:p>
            <a:r>
              <a:rPr lang="en" dirty="0"/>
              <a:t>Response time grows with tokens produced</a:t>
            </a:r>
            <a:endParaRPr dirty="0"/>
          </a:p>
          <a:p>
            <a:pPr marL="152396" indent="0">
              <a:buNone/>
            </a:pPr>
            <a:endParaRPr lang="en" b="1" dirty="0"/>
          </a:p>
          <a:p>
            <a:pPr marL="152396" indent="0">
              <a:buNone/>
            </a:pPr>
            <a:r>
              <a:rPr lang="en" b="1" dirty="0"/>
              <a:t>Inference on GPU only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Comparing suitable NVDIA GPUs</a:t>
            </a:r>
            <a:endParaRPr dirty="0"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65655">
              <a:spcBef>
                <a:spcPts val="800"/>
              </a:spcBef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T4</a:t>
            </a:r>
            <a:r>
              <a:rPr lang="en" dirty="0">
                <a:solidFill>
                  <a:srgbClr val="212121"/>
                </a:solidFill>
              </a:rPr>
              <a:t>/RTX 20</a:t>
            </a:r>
            <a:r>
              <a:rPr lang="en" sz="2533" dirty="0">
                <a:solidFill>
                  <a:srgbClr val="212121"/>
                </a:solidFill>
              </a:rPr>
              <a:t>	</a:t>
            </a:r>
            <a:r>
              <a:rPr lang="en" sz="1600" dirty="0">
                <a:solidFill>
                  <a:srgbClr val="212121"/>
                </a:solidFill>
              </a:rPr>
              <a:t>	</a:t>
            </a:r>
            <a:r>
              <a:rPr lang="en" sz="2533" dirty="0">
                <a:solidFill>
                  <a:srgbClr val="212121"/>
                </a:solidFill>
              </a:rPr>
              <a:t>: </a:t>
            </a: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https://en.wikipedia.org/wiki/Turing_(microarchitecture)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V100 - professional variant of RTX 20 consumer line: 	</a:t>
            </a:r>
            <a:r>
              <a:rPr lang="en" sz="2533" dirty="0">
                <a:solidFill>
                  <a:srgbClr val="212121"/>
                </a:solidFill>
              </a:rPr>
              <a:t>					  </a:t>
            </a:r>
            <a:r>
              <a:rPr lang="en" sz="1800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https://en.wikipedia.org/wiki/Volta_(microarchitecture)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</a:rPr>
              <a:t>A100</a:t>
            </a:r>
            <a:r>
              <a:rPr lang="en" dirty="0">
                <a:solidFill>
                  <a:srgbClr val="212121"/>
                </a:solidFill>
              </a:rPr>
              <a:t>/RTX 30</a:t>
            </a:r>
            <a:r>
              <a:rPr lang="en" sz="2533" dirty="0">
                <a:solidFill>
                  <a:srgbClr val="212121"/>
                </a:solidFill>
              </a:rPr>
              <a:t>		: </a:t>
            </a:r>
            <a:r>
              <a:rPr lang="en" sz="1800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https://en.wikipedia.org/wiki/Ampere_(microarchitecture)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L4/L40/RTX 40</a:t>
            </a:r>
            <a:r>
              <a:rPr lang="en" sz="2533" dirty="0">
                <a:solidFill>
                  <a:srgbClr val="212121"/>
                </a:solidFill>
              </a:rPr>
              <a:t>	: </a:t>
            </a:r>
            <a:r>
              <a:rPr lang="en" sz="1800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https://en.wikipedia.org/wiki/Ada_Lovelace_(microarchitecture)</a:t>
            </a:r>
            <a:endParaRPr sz="1800" u="sng" dirty="0">
              <a:solidFill>
                <a:srgbClr val="1155CC"/>
              </a:solidFill>
            </a:endParaRPr>
          </a:p>
          <a:p>
            <a:pPr indent="-465655">
              <a:buClr>
                <a:srgbClr val="212121"/>
              </a:buClr>
              <a:buSzPts val="1900"/>
              <a:buFont typeface="Playfair Display"/>
              <a:buChar char="●"/>
            </a:pPr>
            <a:r>
              <a:rPr lang="en" sz="2300" dirty="0">
                <a:solidFill>
                  <a:schemeClr val="dk2"/>
                </a:solidFill>
                <a:highlight>
                  <a:srgbClr val="808080"/>
                </a:highlight>
                <a:sym typeface="Oswald"/>
              </a:rPr>
              <a:t>H100</a:t>
            </a:r>
            <a:r>
              <a:rPr lang="en" dirty="0">
                <a:solidFill>
                  <a:srgbClr val="212121"/>
                </a:solidFill>
              </a:rPr>
              <a:t> - professional variant of RTX 40 consumer line: </a:t>
            </a:r>
            <a:r>
              <a:rPr lang="en" sz="2533" dirty="0">
                <a:solidFill>
                  <a:srgbClr val="212121"/>
                </a:solidFill>
              </a:rPr>
              <a:t>						  </a:t>
            </a:r>
            <a:r>
              <a:rPr lang="en" sz="1800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https://en.wikipedia.org/wiki/Hopper_(microarchitecture)</a:t>
            </a:r>
            <a:endParaRPr sz="1800" dirty="0">
              <a:solidFill>
                <a:srgbClr val="212121"/>
              </a:solidFill>
            </a:endParaRPr>
          </a:p>
        </p:txBody>
      </p:sp>
      <p:sp>
        <p:nvSpPr>
          <p:cNvPr id="4" name="Google Shape;256;p45">
            <a:extLst>
              <a:ext uri="{FF2B5EF4-FFF2-40B4-BE49-F238E27FC236}">
                <a16:creationId xmlns:a16="http://schemas.microsoft.com/office/drawing/2014/main" id="{CF1499D0-827B-E9BB-8C1D-4506932E91C8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highlight>
                  <a:srgbClr val="808080"/>
                </a:highlight>
                <a:latin typeface="Source Sans Pro" panose="020B0503030403020204"/>
                <a:ea typeface="+mn-ea"/>
                <a:cs typeface="+mn-cs"/>
              </a:rPr>
              <a:t>Commodity: available for small money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 idx="4294967295"/>
          </p:nvPr>
        </p:nvSpPr>
        <p:spPr>
          <a:xfrm>
            <a:off x="539418" y="307902"/>
            <a:ext cx="10905248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Clr>
                <a:schemeClr val="dk2"/>
              </a:buClr>
              <a:buSzPct val="36666"/>
            </a:pPr>
            <a:r>
              <a:rPr lang="en" dirty="0"/>
              <a:t>Prerequisites - Running LLMs on Prem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4294967295"/>
          </p:nvPr>
        </p:nvSpPr>
        <p:spPr>
          <a:xfrm>
            <a:off x="422035" y="1644650"/>
            <a:ext cx="11360150" cy="4446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  <a:buAutoNum type="arabicPeriod"/>
            </a:pPr>
            <a:r>
              <a:rPr lang="en" sz="2133" dirty="0"/>
              <a:t>Create a Google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https://accounts.google.com/</a:t>
            </a:r>
            <a:r>
              <a:rPr lang="en" sz="2133" dirty="0"/>
              <a:t> 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Login with that account into Google Colab: </a:t>
            </a:r>
            <a:r>
              <a:rPr lang="en" sz="2133" u="sng" dirty="0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r>
              <a:rPr lang="en" sz="2133" dirty="0"/>
              <a:t> 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 Huggingface account (if you do not have one, yet): </a:t>
            </a:r>
            <a:r>
              <a:rPr lang="en" sz="2133" u="sng" dirty="0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https://huggingface.co/join</a:t>
            </a:r>
            <a:endParaRPr sz="2133" dirty="0"/>
          </a:p>
          <a:p>
            <a:pPr indent="-440256">
              <a:buSzPts val="1600"/>
              <a:buAutoNum type="arabicPeriod"/>
            </a:pPr>
            <a:r>
              <a:rPr lang="en" sz="2133" dirty="0"/>
              <a:t>Create an access token and save it for later use in the notebooks: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</a:t>
            </a:r>
            <a:r>
              <a:rPr lang="de-CH" sz="2133" u="sng" dirty="0">
                <a:solidFill>
                  <a:srgbClr val="1155CC"/>
                </a:solidFill>
              </a:rPr>
              <a:t>settings/tokens</a:t>
            </a:r>
            <a:endParaRPr lang="en-US" sz="2133" dirty="0"/>
          </a:p>
          <a:p>
            <a:pPr indent="-440256">
              <a:buSzPts val="1600"/>
              <a:buAutoNum type="arabicPeriod"/>
            </a:pPr>
            <a:r>
              <a:rPr lang="en-US" sz="2133" dirty="0"/>
              <a:t>Request access to gated </a:t>
            </a:r>
            <a:r>
              <a:rPr lang="en-US" sz="2133" dirty="0" err="1"/>
              <a:t>Huggingface</a:t>
            </a:r>
            <a:r>
              <a:rPr lang="en-US" sz="2133" dirty="0"/>
              <a:t> models:</a:t>
            </a: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https://huggingface.co/meta-llama/Meta-Llama-3.1-8B-Instruct</a:t>
            </a:r>
            <a:r>
              <a:rPr lang="en" sz="2133" u="sng" dirty="0">
                <a:solidFill>
                  <a:srgbClr val="1155CC"/>
                </a:solidFill>
              </a:rPr>
              <a:t> </a:t>
            </a:r>
            <a:endParaRPr sz="2133" u="sng" dirty="0">
              <a:solidFill>
                <a:srgbClr val="1155CC"/>
              </a:solidFill>
            </a:endParaRPr>
          </a:p>
          <a:p>
            <a:pPr marL="539210" lvl="4" indent="0">
              <a:buSzPts val="1600"/>
              <a:buNone/>
            </a:pPr>
            <a:r>
              <a:rPr lang="en" sz="2133" u="sng" dirty="0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https://huggingface.co/google/gemma-2-2b-it</a:t>
            </a:r>
            <a:endParaRPr sz="2133" u="sng" dirty="0">
              <a:solidFill>
                <a:srgbClr val="1155CC"/>
              </a:solidFill>
            </a:endParaRPr>
          </a:p>
          <a:p>
            <a:pPr indent="-440256">
              <a:buSzPts val="1600"/>
              <a:buAutoNum type="arabicPeriod"/>
            </a:pPr>
            <a:r>
              <a:rPr lang="en" sz="2133" dirty="0"/>
              <a:t>Make sure you can open the workshop notebooks in Colab:</a:t>
            </a:r>
          </a:p>
          <a:p>
            <a:pPr marL="539210" lvl="4" indent="0">
              <a:buSzPts val="1600"/>
              <a:buNone/>
            </a:pPr>
            <a:r>
              <a:rPr lang="de-CH" sz="2133" u="sng" dirty="0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" sz="2133" u="sng" dirty="0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colab.research.google.com/github/DJCordhose/practical-llm</a:t>
            </a:r>
            <a:endParaRPr sz="3067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What can we work with?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/>
              <a:t>Limiting factor is GPU RAM</a:t>
            </a:r>
            <a:endParaRPr b="1" dirty="0"/>
          </a:p>
          <a:p>
            <a:pPr>
              <a:spcBef>
                <a:spcPts val="1600"/>
              </a:spcBef>
            </a:pPr>
            <a:r>
              <a:rPr lang="en" dirty="0"/>
              <a:t>T4		: 16GB</a:t>
            </a:r>
            <a:endParaRPr dirty="0"/>
          </a:p>
          <a:p>
            <a:r>
              <a:rPr lang="en" dirty="0"/>
              <a:t>A100	: 40GB/80GB</a:t>
            </a:r>
            <a:endParaRPr dirty="0"/>
          </a:p>
          <a:p>
            <a:r>
              <a:rPr lang="en" dirty="0"/>
              <a:t>L4		: 24GB (L40: 48GB)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dirty="0"/>
              <a:t>Limiting factor is GPU RAM: </a:t>
            </a:r>
            <a:r>
              <a:rPr lang="de-CH" dirty="0" err="1"/>
              <a:t>Quantization</a:t>
            </a:r>
            <a:endParaRPr lang="de-CH" dirty="0"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Typical resolution is 16 Bit</a:t>
            </a:r>
            <a:endParaRPr dirty="0"/>
          </a:p>
          <a:p>
            <a:r>
              <a:rPr lang="en" dirty="0"/>
              <a:t>Each parameter takes 2 Bytes</a:t>
            </a:r>
            <a:endParaRPr dirty="0"/>
          </a:p>
          <a:p>
            <a:r>
              <a:rPr lang="en" dirty="0"/>
              <a:t>Transient memory and storage of context comes on top</a:t>
            </a:r>
            <a:endParaRPr dirty="0"/>
          </a:p>
          <a:p>
            <a:r>
              <a:rPr lang="en" dirty="0"/>
              <a:t>Varies with </a:t>
            </a:r>
            <a:endParaRPr dirty="0"/>
          </a:p>
          <a:p>
            <a:pPr lvl="1"/>
            <a:r>
              <a:rPr lang="en" dirty="0"/>
              <a:t>length of context</a:t>
            </a:r>
            <a:endParaRPr dirty="0"/>
          </a:p>
          <a:p>
            <a:pPr lvl="1"/>
            <a:r>
              <a:rPr lang="en" dirty="0"/>
              <a:t>architecture of model</a:t>
            </a:r>
            <a:endParaRPr dirty="0"/>
          </a:p>
          <a:p>
            <a:r>
              <a:rPr lang="en" dirty="0"/>
              <a:t>What about reducing resolution to 8 Bit or 4 Bit (and even 1 Bit)? </a:t>
            </a:r>
            <a:endParaRPr dirty="0"/>
          </a:p>
          <a:p>
            <a:r>
              <a:rPr lang="en" dirty="0"/>
              <a:t>Thus cutting memory requirement down to half or quarter?</a:t>
            </a:r>
            <a:endParaRPr dirty="0"/>
          </a:p>
          <a:p>
            <a:r>
              <a:rPr lang="en" dirty="0"/>
              <a:t>Overview: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https://huggingface.co/docs/transformers/main/en/quantization/overview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557530" y="165606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Bitsandbytes:</a:t>
            </a:r>
            <a:br>
              <a:rPr lang="en" dirty="0"/>
            </a:br>
            <a:r>
              <a:rPr lang="en" sz="2000" dirty="0"/>
              <a:t>Most straight forward approach to quantization</a:t>
            </a:r>
            <a:endParaRPr dirty="0"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https://huggingface.co/docs/text-generation-inference/conceptual/quantization#quantization-with-bitsandbytes</a:t>
            </a:r>
            <a:r>
              <a:rPr lang="en" sz="1800" dirty="0"/>
              <a:t> </a:t>
            </a:r>
            <a:endParaRPr sz="1800" dirty="0"/>
          </a:p>
          <a:p>
            <a:r>
              <a:rPr lang="en" dirty="0"/>
              <a:t>Deep Dive: </a:t>
            </a: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https://huggingface.co/blog/hf-bitsandbytes-integration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Can go down to 4 Bits: </a:t>
            </a: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https://huggingface.co/blog/4bit-transformers-bitsandbytes</a:t>
            </a:r>
            <a:r>
              <a:rPr lang="en" sz="1800" dirty="0"/>
              <a:t>  </a:t>
            </a:r>
            <a:endParaRPr sz="1800" dirty="0"/>
          </a:p>
          <a:p>
            <a:r>
              <a:rPr lang="en" dirty="0"/>
              <a:t>inference can be slower than more sophisticated methods (like GPTQ) or full FP16 precision</a:t>
            </a:r>
            <a:endParaRPr dirty="0"/>
          </a:p>
          <a:p>
            <a:pPr lvl="1"/>
            <a:r>
              <a:rPr lang="en" sz="1800" u="sng" dirty="0">
                <a:solidFill>
                  <a:schemeClr val="hlink"/>
                </a:solidFill>
                <a:hlinkClick r:id="rId6"/>
              </a:rPr>
              <a:t>https://huggingface.co/blog/hf-bitsandbytes-integration#is-it-faster-than-native-models</a:t>
            </a: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Smaller Model vs Quantiztion</a:t>
            </a:r>
            <a:endParaRPr dirty="0"/>
          </a:p>
        </p:txBody>
      </p:sp>
      <p:sp>
        <p:nvSpPr>
          <p:cNvPr id="4" name="Google Shape;232;p41">
            <a:extLst>
              <a:ext uri="{FF2B5EF4-FFF2-40B4-BE49-F238E27FC236}">
                <a16:creationId xmlns:a16="http://schemas.microsoft.com/office/drawing/2014/main" id="{9969FBFE-1C4A-6761-E781-DCDE359C2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18824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1400" b="1" dirty="0"/>
              <a:t>Smaller Models:</a:t>
            </a:r>
            <a:endParaRPr sz="1400" b="1" dirty="0"/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Key Driver multi language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nn-NO" sz="1400" dirty="0"/>
              <a:t>Microsoft Phi 3.5 3.8B: https://huggingface.co/microsoft/Phi-3.5-mini-instruct </a:t>
            </a:r>
          </a:p>
          <a:p>
            <a:pPr indent="-411470">
              <a:spcBef>
                <a:spcPts val="1600"/>
              </a:spcBef>
              <a:buSzPct val="100000"/>
            </a:pPr>
            <a:r>
              <a:rPr lang="en" sz="1400" dirty="0"/>
              <a:t>Google Gemma 2 </a:t>
            </a:r>
            <a:r>
              <a:rPr lang="pl-PL" sz="1400" dirty="0"/>
              <a:t>2.6B: https://huggingface.co/google/gemma-2-2b-it</a:t>
            </a:r>
            <a:r>
              <a:rPr lang="de-DE" sz="1400" dirty="0"/>
              <a:t> </a:t>
            </a:r>
            <a:endParaRPr sz="1400" dirty="0"/>
          </a:p>
          <a:p>
            <a:pPr marL="0" indent="0">
              <a:spcBef>
                <a:spcPts val="1600"/>
              </a:spcBef>
              <a:buNone/>
            </a:pPr>
            <a:endParaRPr lang="en" sz="1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1400" b="1" dirty="0"/>
              <a:t>Quantization</a:t>
            </a:r>
          </a:p>
          <a:p>
            <a:pPr marL="380990" indent="-380990">
              <a:spcBef>
                <a:spcPts val="1600"/>
              </a:spcBef>
            </a:pPr>
            <a:r>
              <a:rPr lang="de-DE" sz="1400" dirty="0"/>
              <a:t>https://huggingface.co/meta-llama/Meta-Llama-3.1-8B-Instruct 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Quantized with </a:t>
            </a:r>
            <a:r>
              <a:rPr lang="en-US" sz="1400" dirty="0" err="1"/>
              <a:t>bitsandbytes</a:t>
            </a:r>
            <a:endParaRPr lang="en-US" sz="1400" dirty="0"/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to 4-Bit: https://huggingface.co/docs/transformers/main/en/quantization/bitsandbytes?bnb=4-bit</a:t>
            </a:r>
          </a:p>
          <a:p>
            <a:pPr marL="380990" indent="-380990">
              <a:spcBef>
                <a:spcPts val="1600"/>
              </a:spcBef>
            </a:pPr>
            <a:r>
              <a:rPr lang="en-US" sz="1400" dirty="0"/>
              <a:t>and 8-Bit: https://huggingface.co/docs/transformers/main/en/quantization/bitsandbytes?bnb=8-bit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637556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405554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Hands-On: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Quantize Meta-L</a:t>
            </a:r>
            <a:r>
              <a:rPr lang="de-CH" dirty="0">
                <a:highlight>
                  <a:srgbClr val="FF9900"/>
                </a:highlight>
              </a:rPr>
              <a:t>l</a:t>
            </a:r>
            <a:r>
              <a:rPr lang="en" dirty="0">
                <a:highlight>
                  <a:srgbClr val="FF9900"/>
                </a:highlight>
              </a:rPr>
              <a:t>ama 3.1 8B </a:t>
            </a:r>
            <a:endParaRPr dirty="0">
              <a:highlight>
                <a:srgbClr val="FF9900"/>
              </a:highlight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1632456" y="3364042"/>
            <a:ext cx="11132000" cy="130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de-DE" sz="2400" dirty="0"/>
              <a:t>https://colab.research.google.com/github/DJCordhose/practical-llm/blob/main/Assessment.ipynb?hl=en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Local machine without NVIDIA GPU</a:t>
            </a:r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https://github.com/ggerganov/llama.cpp/blob/master/README.md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4"/>
              </a:rPr>
              <a:t>https://www.theregister.com/2024/07/14/quantization_llm_feature/</a:t>
            </a:r>
            <a:r>
              <a:rPr lang="en"/>
              <a:t> </a:t>
            </a:r>
            <a:endParaRPr/>
          </a:p>
          <a:p>
            <a:pPr lvl="1"/>
            <a:r>
              <a:rPr lang="en"/>
              <a:t>Quantization and optimization</a:t>
            </a:r>
            <a:endParaRPr/>
          </a:p>
          <a:p>
            <a:pPr lvl="1"/>
            <a:r>
              <a:rPr lang="en"/>
              <a:t>Optimized for Apple Silicon M1/M2/M3/M4</a:t>
            </a:r>
            <a:endParaRPr/>
          </a:p>
          <a:p>
            <a:r>
              <a:rPr lang="en"/>
              <a:t>Ollama</a:t>
            </a:r>
            <a:endParaRPr/>
          </a:p>
          <a:p>
            <a:pPr lvl="1"/>
            <a:r>
              <a:rPr lang="en"/>
              <a:t>Simplifies usage of llama.cpp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5"/>
              </a:rPr>
              <a:t>https://ollama.com/</a:t>
            </a:r>
            <a:r>
              <a:rPr lang="en"/>
              <a:t> 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6"/>
              </a:rPr>
              <a:t>https://github.com/ollama/ollama</a:t>
            </a:r>
            <a:r>
              <a:rPr lang="en"/>
              <a:t> 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7"/>
              </a:rPr>
              <a:t>https://www.theregister.com/2024/03/17/ai_pc_local_llm/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60 Minuten</a:t>
            </a:r>
            <a:endParaRPr lang="en-C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56631-7767-B17E-1501-703AF4203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1831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0996F8-4C0F-06FE-A7B9-12474F355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649" y="1936696"/>
            <a:ext cx="265176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D721E-E05E-6515-2772-47B5A65F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821" y="1455920"/>
            <a:ext cx="4714097" cy="813625"/>
          </a:xfrm>
        </p:spPr>
        <p:txBody>
          <a:bodyPr>
            <a:normAutofit/>
          </a:bodyPr>
          <a:lstStyle/>
          <a:p>
            <a:r>
              <a:rPr lang="de-CH" sz="2300" dirty="0">
                <a:highlight>
                  <a:srgbClr val="FF9900"/>
                </a:highlight>
              </a:rPr>
              <a:t>Coffee Break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677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Larger Decoder Models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Architecture Decision: Big Models on Heavy Hardware ?</a:t>
            </a:r>
            <a:endParaRPr dirty="0"/>
          </a:p>
        </p:txBody>
      </p:sp>
      <p:sp>
        <p:nvSpPr>
          <p:cNvPr id="257" name="Google Shape;257;p45"/>
          <p:cNvSpPr txBox="1">
            <a:spLocks noGrp="1"/>
          </p:cNvSpPr>
          <p:nvPr>
            <p:ph type="body" idx="1"/>
          </p:nvPr>
        </p:nvSpPr>
        <p:spPr>
          <a:xfrm>
            <a:off x="401532" y="1436433"/>
            <a:ext cx="967797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There are more powerful versions of OS decoder models available</a:t>
            </a:r>
            <a:endParaRPr dirty="0"/>
          </a:p>
          <a:p>
            <a:pPr lvl="1"/>
            <a:r>
              <a:rPr lang="en" dirty="0"/>
              <a:t>Rival OpenAI GPT 3.5</a:t>
            </a:r>
            <a:endParaRPr dirty="0"/>
          </a:p>
          <a:p>
            <a:pPr lvl="1"/>
            <a:r>
              <a:rPr lang="en" dirty="0"/>
              <a:t>Support for major European languages</a:t>
            </a:r>
            <a:endParaRPr dirty="0"/>
          </a:p>
          <a:p>
            <a:r>
              <a:rPr lang="en" dirty="0"/>
              <a:t>Quantized versions will run on small GPUs, but far too slow for real world </a:t>
            </a:r>
            <a:endParaRPr dirty="0"/>
          </a:p>
          <a:p>
            <a:pPr lvl="1"/>
            <a:r>
              <a:rPr lang="en" dirty="0"/>
              <a:t>Useful as demonstration only</a:t>
            </a:r>
            <a:endParaRPr dirty="0"/>
          </a:p>
          <a:p>
            <a:r>
              <a:rPr lang="en" dirty="0"/>
              <a:t>Those models will run on available hardware and 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dedicated inference server</a:t>
            </a:r>
            <a:endParaRPr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lvl="1"/>
            <a:r>
              <a:rPr lang="en" b="1" dirty="0"/>
              <a:t>H100 GPUs are are expensive, but available</a:t>
            </a:r>
            <a:endParaRPr b="1" dirty="0"/>
          </a:p>
          <a:p>
            <a:pPr lvl="1"/>
            <a:r>
              <a:rPr lang="en" dirty="0"/>
              <a:t>Inference servers optimize for latency and throughput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3"/>
              </a:rPr>
              <a:t>https://huggingface.co/docs/text-generation-inference</a:t>
            </a:r>
            <a:endParaRPr dirty="0"/>
          </a:p>
          <a:p>
            <a:pPr lvl="2"/>
            <a:r>
              <a:rPr lang="en" u="sng" dirty="0">
                <a:solidFill>
                  <a:schemeClr val="hlink"/>
                </a:solidFill>
                <a:hlinkClick r:id="rId4"/>
              </a:rPr>
              <a:t>https://developer.nvidia.com/nim</a:t>
            </a:r>
            <a:r>
              <a:rPr lang="en" dirty="0"/>
              <a:t>  </a:t>
            </a:r>
            <a:endParaRPr dirty="0"/>
          </a:p>
          <a:p>
            <a:r>
              <a:rPr lang="en" dirty="0"/>
              <a:t>We can get a preview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5"/>
              </a:rPr>
              <a:t>https://build.nvidia.com/explore/discover</a:t>
            </a:r>
            <a:r>
              <a:rPr lang="en" dirty="0"/>
              <a:t> </a:t>
            </a:r>
            <a:endParaRPr dirty="0"/>
          </a:p>
          <a:p>
            <a:pPr lvl="1"/>
            <a:r>
              <a:rPr lang="en" u="sng" dirty="0">
                <a:solidFill>
                  <a:schemeClr val="hlink"/>
                </a:solidFill>
                <a:hlinkClick r:id="rId6"/>
              </a:rPr>
              <a:t>https://huggingface.co/chat/</a:t>
            </a:r>
            <a:r>
              <a:rPr lang="en" dirty="0"/>
              <a:t> </a:t>
            </a:r>
            <a:endParaRPr dirty="0"/>
          </a:p>
        </p:txBody>
      </p:sp>
      <p:sp>
        <p:nvSpPr>
          <p:cNvPr id="3" name="Google Shape;256;p45">
            <a:extLst>
              <a:ext uri="{FF2B5EF4-FFF2-40B4-BE49-F238E27FC236}">
                <a16:creationId xmlns:a16="http://schemas.microsoft.com/office/drawing/2014/main" id="{17F46087-D31E-BD55-0D1B-1573225B375B}"/>
              </a:ext>
            </a:extLst>
          </p:cNvPr>
          <p:cNvSpPr txBox="1">
            <a:spLocks/>
          </p:cNvSpPr>
          <p:nvPr/>
        </p:nvSpPr>
        <p:spPr>
          <a:xfrm>
            <a:off x="6247060" y="5946138"/>
            <a:ext cx="5789816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en-US" sz="2400" dirty="0">
                <a:solidFill>
                  <a:schemeClr val="accent5"/>
                </a:solidFill>
              </a:rPr>
              <a:t>The future is already here, it is just not evenly distributed</a:t>
            </a:r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- William </a:t>
            </a:r>
            <a:r>
              <a:rPr lang="en-US" sz="2400" dirty="0" err="1">
                <a:solidFill>
                  <a:schemeClr val="accent5"/>
                </a:solidFill>
              </a:rPr>
              <a:t>Gibbson</a:t>
            </a:r>
            <a:endParaRPr lang="en-US" sz="24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990"/>
            </a:pPr>
            <a:r>
              <a:rPr lang="en" sz="6560"/>
              <a:t>Running LLMs on prem</a:t>
            </a:r>
            <a:endParaRPr sz="656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59000" y="4734200"/>
            <a:ext cx="6546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pPr marL="0" indent="0"/>
            <a:r>
              <a:rPr lang="en"/>
              <a:t>A Practical Guide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Mixtral 8x7B</a:t>
            </a:r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5758">
              <a:buSzPct val="100000"/>
            </a:pPr>
            <a:r>
              <a:rPr lang="en" dirty="0"/>
              <a:t>Good context length: 24K input, 8K output</a:t>
            </a:r>
            <a:endParaRPr dirty="0"/>
          </a:p>
          <a:p>
            <a:pPr indent="-445758">
              <a:buSzPct val="100000"/>
            </a:pPr>
            <a:r>
              <a:rPr lang="en" dirty="0"/>
              <a:t>explicitly tuned for European languages (like French, Italian, German and Spanish)</a:t>
            </a:r>
            <a:endParaRPr dirty="0"/>
          </a:p>
          <a:p>
            <a:pPr indent="-445758">
              <a:buSzPct val="100000"/>
            </a:pPr>
            <a:r>
              <a:rPr lang="en" dirty="0"/>
              <a:t>only uses fraction of parameters at a time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b="1" dirty="0"/>
              <a:t>Reference</a:t>
            </a:r>
            <a:endParaRPr b="1" dirty="0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https://mistral.ai/news/mixtral-of-experts/</a:t>
            </a:r>
            <a:r>
              <a:rPr lang="en" dirty="0"/>
              <a:t> </a:t>
            </a:r>
            <a:endParaRPr dirty="0"/>
          </a:p>
          <a:p>
            <a:pPr indent="-445758">
              <a:buSzPct val="100000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https://huggingface.co/mistralai/Mixtral-8x7B-Instruct-v0.1</a:t>
            </a:r>
            <a:r>
              <a:rPr lang="en" dirty="0"/>
              <a:t>  </a:t>
            </a:r>
            <a:endParaRPr dirty="0"/>
          </a:p>
          <a:p>
            <a:pPr indent="-445758">
              <a:buSzPct val="100000"/>
            </a:pPr>
            <a:r>
              <a:rPr lang="en" dirty="0"/>
              <a:t>Sparse Mixture of Experts (SMoE) Mixtral 8x7B: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https://arxiv.org/abs/2401.04088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Option: Llama 3.1 70B</a:t>
            </a:r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indent="-445758">
              <a:buSzPct val="100000"/>
            </a:pPr>
            <a:r>
              <a:rPr lang="en"/>
              <a:t>Even better context length: 128k</a:t>
            </a:r>
            <a:endParaRPr/>
          </a:p>
          <a:p>
            <a:pPr indent="-445758">
              <a:buSzPct val="100000"/>
            </a:pPr>
            <a:r>
              <a:rPr lang="en"/>
              <a:t>Supported languages: English, German, French, Italian, Portuguese, Hindi, Spanish, and Thai.</a:t>
            </a:r>
            <a:endParaRPr/>
          </a:p>
          <a:p>
            <a:pPr indent="-445758">
              <a:buSzPct val="100000"/>
            </a:pPr>
            <a:r>
              <a:rPr lang="en"/>
              <a:t>Significantly better scores in European languages than 8B version</a:t>
            </a:r>
            <a:endParaRPr/>
          </a:p>
          <a:p>
            <a:pPr indent="-445758">
              <a:buSzPct val="80629"/>
            </a:pPr>
            <a:r>
              <a:rPr lang="en"/>
              <a:t>Compared to </a:t>
            </a:r>
            <a:r>
              <a:rPr lang="en" sz="2443"/>
              <a:t>Mixtral 8x7B</a:t>
            </a:r>
            <a:endParaRPr sz="2976"/>
          </a:p>
          <a:p>
            <a:pPr lvl="1" indent="-414432">
              <a:buSzPct val="77777"/>
            </a:pPr>
            <a:r>
              <a:rPr lang="en" sz="2400"/>
              <a:t>significantly better scores all over</a:t>
            </a:r>
            <a:endParaRPr/>
          </a:p>
          <a:p>
            <a:pPr lvl="1" indent="-414432">
              <a:buSzPct val="77777"/>
            </a:pPr>
            <a:r>
              <a:rPr lang="en" sz="2400"/>
              <a:t>Needs more memory and compute</a:t>
            </a:r>
            <a:endParaRPr/>
          </a:p>
          <a:p>
            <a:pPr marL="0" indent="0">
              <a:spcBef>
                <a:spcPts val="1600"/>
              </a:spcBef>
              <a:buClr>
                <a:schemeClr val="dk2"/>
              </a:buClr>
              <a:buSzPct val="61111"/>
              <a:buNone/>
            </a:pPr>
            <a:r>
              <a:rPr lang="en" b="1"/>
              <a:t>Reference</a:t>
            </a:r>
            <a:endParaRPr b="1"/>
          </a:p>
          <a:p>
            <a:pPr indent="-445758">
              <a:spcBef>
                <a:spcPts val="1600"/>
              </a:spcBef>
              <a:buSzPct val="100000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https://huggingface.co/meta-llama/Meta-Llama-3.1-70B-Instruct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https://ai.meta.com/blog/meta-llama-3-1/</a:t>
            </a:r>
            <a:r>
              <a:rPr lang="en"/>
              <a:t> </a:t>
            </a:r>
            <a:endParaRPr/>
          </a:p>
          <a:p>
            <a:pPr indent="-445758">
              <a:buSzPct val="100000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https://llama.meta.com/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D39A-D15F-CA83-29D5-6AD43EED3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Big Model, </a:t>
            </a:r>
            <a:r>
              <a:rPr lang="de-CH" dirty="0" err="1"/>
              <a:t>Inference</a:t>
            </a:r>
            <a:r>
              <a:rPr lang="de-CH" dirty="0"/>
              <a:t> Server &amp; GPU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DB101-BFE4-26DF-53A3-C7AD2DA98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Model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, just </a:t>
            </a:r>
            <a:r>
              <a:rPr lang="de-CH" dirty="0" err="1"/>
              <a:t>add</a:t>
            </a:r>
            <a:r>
              <a:rPr lang="de-CH" dirty="0"/>
              <a:t> a REST API</a:t>
            </a:r>
          </a:p>
          <a:p>
            <a:r>
              <a:rPr lang="de-CH" dirty="0" err="1"/>
              <a:t>Better</a:t>
            </a:r>
            <a:r>
              <a:rPr lang="de-CH" dirty="0"/>
              <a:t>: </a:t>
            </a:r>
            <a:r>
              <a:rPr lang="de-CH" dirty="0" err="1"/>
              <a:t>Inference</a:t>
            </a:r>
            <a:r>
              <a:rPr lang="de-CH" dirty="0"/>
              <a:t> Server (</a:t>
            </a:r>
            <a:r>
              <a:rPr lang="de-CH" dirty="0" err="1"/>
              <a:t>eg</a:t>
            </a:r>
            <a:r>
              <a:rPr lang="de-CH" dirty="0"/>
              <a:t> </a:t>
            </a:r>
            <a:r>
              <a:rPr lang="de-CH" dirty="0" err="1"/>
              <a:t>Huggingface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generation</a:t>
            </a:r>
            <a:r>
              <a:rPr lang="de-CH" dirty="0"/>
              <a:t> interface/TGI)</a:t>
            </a:r>
          </a:p>
          <a:p>
            <a:pPr lvl="1"/>
            <a:r>
              <a:rPr lang="de-CH" dirty="0" err="1"/>
              <a:t>Batching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requests</a:t>
            </a:r>
            <a:endParaRPr lang="de-CH" dirty="0"/>
          </a:p>
          <a:p>
            <a:pPr lvl="1"/>
            <a:r>
              <a:rPr lang="de-CH" dirty="0" err="1"/>
              <a:t>Automatic</a:t>
            </a:r>
            <a:r>
              <a:rPr lang="de-CH" dirty="0"/>
              <a:t>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existing</a:t>
            </a:r>
            <a:r>
              <a:rPr lang="de-CH" dirty="0"/>
              <a:t> </a:t>
            </a:r>
            <a:r>
              <a:rPr lang="de-CH" dirty="0" err="1"/>
              <a:t>hardware</a:t>
            </a:r>
            <a:endParaRPr lang="de-CH" dirty="0"/>
          </a:p>
          <a:p>
            <a:pPr lvl="1"/>
            <a:r>
              <a:rPr lang="de-CH" dirty="0" err="1"/>
              <a:t>Optimization</a:t>
            </a:r>
            <a:endParaRPr lang="de-CH" dirty="0"/>
          </a:p>
          <a:p>
            <a:pPr lvl="1"/>
            <a:r>
              <a:rPr lang="de-CH" dirty="0" err="1"/>
              <a:t>Distribute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multiple GPUs (Tensor </a:t>
            </a:r>
            <a:r>
              <a:rPr lang="de-CH" dirty="0" err="1"/>
              <a:t>parallelism</a:t>
            </a:r>
            <a:r>
              <a:rPr lang="de-CH" dirty="0"/>
              <a:t>)</a:t>
            </a:r>
          </a:p>
          <a:p>
            <a:pPr lvl="1"/>
            <a:endParaRPr lang="de-CH" dirty="0"/>
          </a:p>
        </p:txBody>
      </p:sp>
      <p:sp>
        <p:nvSpPr>
          <p:cNvPr id="4" name="Google Shape;298;p51">
            <a:extLst>
              <a:ext uri="{FF2B5EF4-FFF2-40B4-BE49-F238E27FC236}">
                <a16:creationId xmlns:a16="http://schemas.microsoft.com/office/drawing/2014/main" id="{941CD642-CFFA-7461-24DA-CD158B2B0E45}"/>
              </a:ext>
            </a:extLst>
          </p:cNvPr>
          <p:cNvSpPr txBox="1"/>
          <p:nvPr/>
        </p:nvSpPr>
        <p:spPr>
          <a:xfrm>
            <a:off x="6290333" y="6214234"/>
            <a:ext cx="5782800" cy="758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1733" u="sng" dirty="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https://huggingface.co/docs/text-generation-inference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3333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557530" y="189913"/>
            <a:ext cx="6864141" cy="829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1800" dirty="0"/>
              <a:t>It works: </a:t>
            </a:r>
            <a:br>
              <a:rPr lang="en" sz="1800" dirty="0"/>
            </a:br>
            <a:r>
              <a:rPr lang="en" sz="1800" dirty="0"/>
              <a:t>Mixtral 8x7B on 2xH100 NVL using TGI</a:t>
            </a:r>
            <a:endParaRPr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EF587A-168A-9977-70D9-1609B68B9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305" name="Google Shape;3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625600"/>
            <a:ext cx="11360803" cy="406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557530" y="172640"/>
            <a:ext cx="6864141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GB200 - Future successor to both Hopper 	 &amp;Ada Lovelace</a:t>
            </a:r>
            <a:endParaRPr dirty="0"/>
          </a:p>
        </p:txBody>
      </p:sp>
      <p:sp>
        <p:nvSpPr>
          <p:cNvPr id="317" name="Google Shape;317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23323">
              <a:spcBef>
                <a:spcPts val="800"/>
              </a:spcBef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sz="1800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" sz="1867" u="sng" dirty="0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://en.wikipedia.org/wiki/Blackwell_(microarchitecture)</a:t>
            </a:r>
            <a:endParaRPr sz="1867" u="sng" dirty="0">
              <a:solidFill>
                <a:srgbClr val="1155CC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2,5x faster than H100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rgbClr val="212121"/>
                </a:solidFill>
              </a:rPr>
              <a:t>2x memory</a:t>
            </a:r>
            <a:endParaRPr dirty="0">
              <a:solidFill>
                <a:srgbClr val="212121"/>
              </a:solidFill>
            </a:endParaRPr>
          </a:p>
          <a:p>
            <a:pPr indent="-423323">
              <a:buClr>
                <a:srgbClr val="212121"/>
              </a:buClr>
              <a:buSzPts val="1400"/>
              <a:buFont typeface="Playfair Display"/>
              <a:buChar char="●"/>
            </a:pPr>
            <a:r>
              <a:rPr lang="en" b="1" dirty="0">
                <a:solidFill>
                  <a:schemeClr val="tx2"/>
                </a:solidFill>
                <a:highlight>
                  <a:srgbClr val="808080"/>
                </a:highlight>
              </a:rPr>
              <a:t>Native support for 4 Bit resolution</a:t>
            </a:r>
            <a:r>
              <a:rPr lang="en" b="1" dirty="0">
                <a:solidFill>
                  <a:srgbClr val="212121"/>
                </a:solidFill>
                <a:highlight>
                  <a:srgbClr val="808080"/>
                </a:highlight>
              </a:rPr>
              <a:t> </a:t>
            </a:r>
            <a:endParaRPr b="1" dirty="0">
              <a:solidFill>
                <a:srgbClr val="212121"/>
              </a:solidFill>
              <a:highlight>
                <a:srgbClr val="808080"/>
              </a:highlight>
            </a:endParaRPr>
          </a:p>
          <a:p>
            <a:pPr indent="-406390">
              <a:buClr>
                <a:srgbClr val="212121"/>
              </a:buClr>
              <a:buSzPts val="1200"/>
              <a:buFont typeface="Roboto"/>
              <a:buChar char="●"/>
            </a:pPr>
            <a:r>
              <a:rPr lang="en" dirty="0">
                <a:solidFill>
                  <a:srgbClr val="212121"/>
                </a:solidFill>
              </a:rPr>
              <a:t>Sped up NVLink</a:t>
            </a:r>
            <a:endParaRPr dirty="0"/>
          </a:p>
        </p:txBody>
      </p:sp>
      <p:sp>
        <p:nvSpPr>
          <p:cNvPr id="318" name="Google Shape;318;p54"/>
          <p:cNvSpPr txBox="1"/>
          <p:nvPr/>
        </p:nvSpPr>
        <p:spPr>
          <a:xfrm>
            <a:off x="415600" y="6091834"/>
            <a:ext cx="11579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u="sng" dirty="0">
                <a:solidFill>
                  <a:schemeClr val="hlink"/>
                </a:solidFill>
                <a:hlinkClick r:id="rId4"/>
              </a:rPr>
              <a:t>https://www.heise.de/news/Nvidias-neue-KI-Chips-Blackwell-GB200-und-schnelles-NVLink-9658475.html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Evaluation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1678906" y="3885591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87C8CB-6408-3E5F-2045-6AF62DAFA6DA}"/>
              </a:ext>
            </a:extLst>
          </p:cNvPr>
          <p:cNvCxnSpPr>
            <a:cxnSpLocks/>
          </p:cNvCxnSpPr>
          <p:nvPr/>
        </p:nvCxnSpPr>
        <p:spPr>
          <a:xfrm flipH="1">
            <a:off x="2297723" y="3282968"/>
            <a:ext cx="1416227" cy="1211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FDD010-2912-1FAB-D295-93278858FC77}"/>
              </a:ext>
            </a:extLst>
          </p:cNvPr>
          <p:cNvSpPr txBox="1"/>
          <p:nvPr/>
        </p:nvSpPr>
        <p:spPr>
          <a:xfrm>
            <a:off x="3629118" y="339294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31050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382ABB-AB5E-6291-2E3D-60BD1383DF1D}"/>
              </a:ext>
            </a:extLst>
          </p:cNvPr>
          <p:cNvCxnSpPr>
            <a:cxnSpLocks/>
          </p:cNvCxnSpPr>
          <p:nvPr/>
        </p:nvCxnSpPr>
        <p:spPr>
          <a:xfrm>
            <a:off x="5544605" y="3262872"/>
            <a:ext cx="1325687" cy="1454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E82C16D-6F82-B86E-9BD7-E9772F1C27FF}"/>
              </a:ext>
            </a:extLst>
          </p:cNvPr>
          <p:cNvSpPr txBox="1"/>
          <p:nvPr/>
        </p:nvSpPr>
        <p:spPr>
          <a:xfrm>
            <a:off x="5361993" y="3807849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question</a:t>
            </a:r>
            <a:endParaRPr lang="en-CH" sz="12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60545"/>
            <a:ext cx="3736303" cy="315440"/>
            <a:chOff x="2116922" y="3870408"/>
            <a:chExt cx="2802227" cy="23658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3130197" y="3870408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671962" y="2832335"/>
            <a:ext cx="2797734" cy="1790851"/>
            <a:chOff x="5753970" y="2124251"/>
            <a:chExt cx="2098300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5753970" y="2867910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0325"/>
            <a:ext cx="2795430" cy="2242566"/>
            <a:chOff x="7078225" y="374990"/>
            <a:chExt cx="2096572" cy="16819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74990"/>
              <a:ext cx="1890128" cy="1681923"/>
              <a:chOff x="7078225" y="374990"/>
              <a:chExt cx="1890128" cy="1681923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74990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94B29E-6D50-F190-9706-925F7EC362A0}"/>
              </a:ext>
            </a:extLst>
          </p:cNvPr>
          <p:cNvGrpSpPr/>
          <p:nvPr/>
        </p:nvGrpSpPr>
        <p:grpSpPr>
          <a:xfrm>
            <a:off x="581516" y="591742"/>
            <a:ext cx="10127075" cy="4609124"/>
            <a:chOff x="436137" y="443811"/>
            <a:chExt cx="7595306" cy="3456838"/>
          </a:xfrm>
        </p:grpSpPr>
        <p:pic>
          <p:nvPicPr>
            <p:cNvPr id="41" name="Picture 12">
              <a:extLst>
                <a:ext uri="{FF2B5EF4-FFF2-40B4-BE49-F238E27FC236}">
                  <a16:creationId xmlns:a16="http://schemas.microsoft.com/office/drawing/2014/main" id="{ECD390FA-CE87-EB97-962F-30E71BE07A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7808222" y="443811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>
              <a:extLst>
                <a:ext uri="{FF2B5EF4-FFF2-40B4-BE49-F238E27FC236}">
                  <a16:creationId xmlns:a16="http://schemas.microsoft.com/office/drawing/2014/main" id="{ED98BBD2-FEE7-D78C-82AF-14873C218F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865740" y="370497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F4FBE39A-91A6-7E42-E4F9-D66F323288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436137" y="3133888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>
              <a:extLst>
                <a:ext uri="{FF2B5EF4-FFF2-40B4-BE49-F238E27FC236}">
                  <a16:creationId xmlns:a16="http://schemas.microsoft.com/office/drawing/2014/main" id="{31471FBA-E494-9F2A-562F-56214B8B94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6" r="28506" b="60381"/>
            <a:stretch/>
          </p:blipFill>
          <p:spPr bwMode="auto">
            <a:xfrm>
              <a:off x="6498837" y="2083206"/>
              <a:ext cx="223221" cy="1956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2599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BB515F9-F37D-F4D4-A6E3-8CA8626CA43A}"/>
              </a:ext>
            </a:extLst>
          </p:cNvPr>
          <p:cNvSpPr txBox="1"/>
          <p:nvPr/>
        </p:nvSpPr>
        <p:spPr>
          <a:xfrm>
            <a:off x="3978562" y="3467968"/>
            <a:ext cx="63273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Text	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1 !=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answer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2</a:t>
            </a:r>
          </a:p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  		=&gt;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not 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option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Categorical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	: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may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use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equality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for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4583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AE0215-2330-3A51-66BB-31D487159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131" y="2794967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D27BE-4AF4-7CD8-A80E-E9F696E7B27F}"/>
              </a:ext>
            </a:extLst>
          </p:cNvPr>
          <p:cNvSpPr txBox="1"/>
          <p:nvPr/>
        </p:nvSpPr>
        <p:spPr>
          <a:xfrm>
            <a:off x="8191379" y="986116"/>
            <a:ext cx="361669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81B586-E703-C78F-D47A-D60AE676F0C7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72859-2A74-AF50-EDD9-A7EF7973DD74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4B578E-1B9D-277B-9F6B-AF5A90CB050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81885" y="5896740"/>
            <a:ext cx="170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Answer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03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Why self hosting an LLM?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667" b="1" dirty="0"/>
              <a:t>You might want control over</a:t>
            </a:r>
            <a:endParaRPr sz="2667" b="1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Privacy / data protection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Availability and Scaling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Latency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Limitations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Cost of operation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Ecological footprint</a:t>
            </a:r>
            <a:endParaRPr sz="2667" dirty="0"/>
          </a:p>
          <a:p>
            <a:pPr indent="-474121">
              <a:buSzPts val="2000"/>
              <a:buAutoNum type="arabicPeriod"/>
            </a:pPr>
            <a:r>
              <a:rPr lang="en" sz="2667" dirty="0"/>
              <a:t>Stability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Evaluation on text results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060C78-FA25-F16F-2002-28D1968BF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956" y="2824684"/>
            <a:ext cx="884683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12064-6C00-3CE8-24FD-796951425C4E}"/>
              </a:ext>
            </a:extLst>
          </p:cNvPr>
          <p:cNvSpPr txBox="1"/>
          <p:nvPr/>
        </p:nvSpPr>
        <p:spPr>
          <a:xfrm>
            <a:off x="478439" y="2148038"/>
            <a:ext cx="237597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LLM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as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a Judge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1F4B2-4719-96AB-1772-86FE00A62DD0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16CA2C0-406D-8CF1-EBBB-9E6135E7DA46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B3E31-1515-6867-C9EB-3AE9F32ACA54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B1F37CDB-75EC-3AC3-47F1-614CBE90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9C52E37-0D62-5201-F8DF-B0AEFDCB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3249B0-99B1-49C5-9ED9-A873F83E87A2}"/>
              </a:ext>
            </a:extLst>
          </p:cNvPr>
          <p:cNvSpPr txBox="1"/>
          <p:nvPr/>
        </p:nvSpPr>
        <p:spPr>
          <a:xfrm>
            <a:off x="2854410" y="3836198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pic>
        <p:nvPicPr>
          <p:cNvPr id="23" name="Picture 12">
            <a:extLst>
              <a:ext uri="{FF2B5EF4-FFF2-40B4-BE49-F238E27FC236}">
                <a16:creationId xmlns:a16="http://schemas.microsoft.com/office/drawing/2014/main" id="{D2953847-7C2D-D2F2-9E53-6BDBB040EE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r="28506" b="60381"/>
          <a:stretch/>
        </p:blipFill>
        <p:spPr bwMode="auto">
          <a:xfrm>
            <a:off x="581517" y="4178518"/>
            <a:ext cx="297628" cy="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ADD5F-DACD-1AEA-30DA-D43566190901}"/>
              </a:ext>
            </a:extLst>
          </p:cNvPr>
          <p:cNvSpPr txBox="1"/>
          <p:nvPr/>
        </p:nvSpPr>
        <p:spPr>
          <a:xfrm>
            <a:off x="8191379" y="986116"/>
            <a:ext cx="361669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Evaluation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Criteria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: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Length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Correct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Complete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Concise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Relevant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Contradiction</a:t>
            </a: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free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Language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Style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…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Generation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successful</a:t>
            </a: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accent5"/>
              </a:solidFill>
              <a:latin typeface="Source Sans Pro" panose="020B0503030403020204"/>
            </a:endParaRPr>
          </a:p>
          <a:p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46E0A-1010-B360-C82E-F57E56E43532}"/>
              </a:ext>
            </a:extLst>
          </p:cNvPr>
          <p:cNvSpPr txBox="1"/>
          <p:nvPr/>
        </p:nvSpPr>
        <p:spPr>
          <a:xfrm>
            <a:off x="4304986" y="4178518"/>
            <a:ext cx="1415772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Statistics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560F2-7667-2F47-B392-1296DF44BDDB}"/>
              </a:ext>
            </a:extLst>
          </p:cNvPr>
          <p:cNvSpPr txBox="1"/>
          <p:nvPr/>
        </p:nvSpPr>
        <p:spPr>
          <a:xfrm>
            <a:off x="5448264" y="4934687"/>
            <a:ext cx="2254784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Ground Truth ?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8E43F-A026-823D-C76C-008FD869B058}"/>
              </a:ext>
            </a:extLst>
          </p:cNvPr>
          <p:cNvSpPr txBox="1"/>
          <p:nvPr/>
        </p:nvSpPr>
        <p:spPr>
          <a:xfrm>
            <a:off x="3746062" y="5665907"/>
            <a:ext cx="1863011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5"/>
                </a:solidFill>
                <a:latin typeface="Source Sans Pro" panose="020B0503030403020204"/>
              </a:rPr>
              <a:t>Human </a:t>
            </a:r>
            <a:r>
              <a:rPr lang="de-CH" sz="2400" dirty="0" err="1">
                <a:solidFill>
                  <a:schemeClr val="accent5"/>
                </a:solidFill>
                <a:latin typeface="Source Sans Pro" panose="020B0503030403020204"/>
              </a:rPr>
              <a:t>Eval</a:t>
            </a:r>
            <a:endParaRPr lang="en-CH" sz="2400" dirty="0">
              <a:solidFill>
                <a:schemeClr val="accent5"/>
              </a:solidFill>
              <a:latin typeface="Source Sans Pro" panose="020B05030304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889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5" grpId="0" animBg="1"/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LLM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judge</a:t>
            </a:r>
            <a:r>
              <a:rPr lang="de-CH" dirty="0"/>
              <a:t>: </a:t>
            </a:r>
            <a:r>
              <a:rPr lang="de-CH" dirty="0" err="1"/>
              <a:t>Idea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58495"/>
            <a:ext cx="11360800" cy="1231410"/>
          </a:xfrm>
        </p:spPr>
        <p:txBody>
          <a:bodyPr>
            <a:normAutofit lnSpcReduction="10000"/>
          </a:bodyPr>
          <a:lstStyle/>
          <a:p>
            <a:pPr marL="152396" indent="0">
              <a:buNone/>
            </a:pPr>
            <a:r>
              <a:rPr lang="de-CH" dirty="0"/>
              <a:t>Generation</a:t>
            </a:r>
          </a:p>
          <a:p>
            <a:r>
              <a:rPr lang="de-CH" dirty="0" err="1"/>
              <a:t>Llm</a:t>
            </a:r>
            <a:r>
              <a:rPr lang="de-CH" dirty="0"/>
              <a:t> Input	:	</a:t>
            </a:r>
            <a:r>
              <a:rPr lang="en-US" sz="1598" dirty="0">
                <a:latin typeface="Arial"/>
              </a:rPr>
              <a:t>“Why don’t you write longer texts ?”</a:t>
            </a:r>
            <a:endParaRPr lang="de-CH" sz="1598" dirty="0">
              <a:latin typeface="Arial"/>
            </a:endParaRPr>
          </a:p>
          <a:p>
            <a:r>
              <a:rPr lang="de-CH" dirty="0" err="1"/>
              <a:t>Llm</a:t>
            </a:r>
            <a:r>
              <a:rPr lang="de-CH" dirty="0"/>
              <a:t> Output	:	</a:t>
            </a:r>
            <a:r>
              <a:rPr lang="de-CH" sz="1598" dirty="0">
                <a:latin typeface="Arial"/>
              </a:rPr>
              <a:t>«</a:t>
            </a:r>
            <a:r>
              <a:rPr lang="en-US" sz="1598" dirty="0" err="1">
                <a:latin typeface="Arial"/>
              </a:rPr>
              <a:t>Witing</a:t>
            </a:r>
            <a:r>
              <a:rPr lang="en-US" sz="1598" dirty="0">
                <a:latin typeface="Arial"/>
              </a:rPr>
              <a:t> texts is painful, </a:t>
            </a:r>
            <a:r>
              <a:rPr lang="en-US" sz="1598" dirty="0" err="1">
                <a:latin typeface="Arial"/>
              </a:rPr>
              <a:t>caus</a:t>
            </a:r>
            <a:r>
              <a:rPr lang="en-US" sz="1598" dirty="0">
                <a:latin typeface="Arial"/>
              </a:rPr>
              <a:t> </a:t>
            </a:r>
            <a:r>
              <a:rPr lang="en-US" sz="1598" dirty="0" err="1">
                <a:latin typeface="Arial"/>
              </a:rPr>
              <a:t>im</a:t>
            </a:r>
            <a:r>
              <a:rPr lang="en-US" sz="1598" dirty="0">
                <a:latin typeface="Arial"/>
              </a:rPr>
              <a:t> making </a:t>
            </a:r>
            <a:r>
              <a:rPr lang="en-US" sz="1598" dirty="0" err="1">
                <a:latin typeface="Arial"/>
              </a:rPr>
              <a:t>mitakes</a:t>
            </a:r>
            <a:r>
              <a:rPr lang="en-US" sz="1598" dirty="0">
                <a:latin typeface="Arial"/>
              </a:rPr>
              <a:t>.”</a:t>
            </a:r>
            <a:endParaRPr lang="de-CH" sz="1598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415600" y="3220833"/>
            <a:ext cx="11360800" cy="34278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de-CH" dirty="0"/>
              <a:t>Evaluation</a:t>
            </a:r>
          </a:p>
          <a:p>
            <a:r>
              <a:rPr lang="de-CH" dirty="0">
                <a:solidFill>
                  <a:schemeClr val="dk2"/>
                </a:solidFill>
                <a:highlight>
                  <a:srgbClr val="808080"/>
                </a:highlight>
              </a:rPr>
              <a:t>Prompt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“You are an expert on </a:t>
            </a:r>
            <a:r>
              <a:rPr lang="en-US" dirty="0" err="1"/>
              <a:t>english</a:t>
            </a:r>
            <a:r>
              <a:rPr lang="en-US" dirty="0"/>
              <a:t> language, grading a students text with scores between 0 and 10…”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de-CH" dirty="0"/>
          </a:p>
          <a:p>
            <a:r>
              <a:rPr lang="de-CH" dirty="0" err="1"/>
              <a:t>Result</a:t>
            </a:r>
            <a:r>
              <a:rPr lang="de-CH" dirty="0"/>
              <a:t>	: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 	'reason’: 	"The text contains multiple spelling errors, such as '</a:t>
            </a:r>
            <a:r>
              <a:rPr lang="en-US" dirty="0" err="1"/>
              <a:t>Witing</a:t>
            </a:r>
            <a:r>
              <a:rPr lang="en-US" dirty="0"/>
              <a:t>' instead of 'Writing', '</a:t>
            </a:r>
            <a:r>
              <a:rPr lang="en-US" dirty="0" err="1"/>
              <a:t>caus</a:t>
            </a:r>
            <a:r>
              <a:rPr lang="en-US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'because', </a:t>
            </a:r>
            <a:r>
              <a:rPr lang="en-US" dirty="0" err="1"/>
              <a:t>and'mitakes</a:t>
            </a:r>
            <a:r>
              <a:rPr lang="en-US" dirty="0"/>
              <a:t>' instead </a:t>
            </a:r>
            <a:r>
              <a:rPr lang="en-US" dirty="0" err="1"/>
              <a:t>of'mistakes</a:t>
            </a:r>
            <a:r>
              <a:rPr lang="en-US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dirty="0"/>
              <a:t>}</a:t>
            </a:r>
            <a:endParaRPr lang="de-CH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218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G-</a:t>
            </a:r>
            <a:r>
              <a:rPr lang="de-CH" dirty="0" err="1"/>
              <a:t>Eval</a:t>
            </a:r>
            <a:r>
              <a:rPr lang="de-CH" dirty="0"/>
              <a:t>: Goal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13809"/>
            <a:ext cx="11360800" cy="1549431"/>
          </a:xfrm>
        </p:spPr>
        <p:txBody>
          <a:bodyPr>
            <a:normAutofit/>
          </a:bodyPr>
          <a:lstStyle/>
          <a:p>
            <a:pPr marL="152396" indent="0">
              <a:buNone/>
            </a:pPr>
            <a:r>
              <a:rPr lang="de-CH" sz="1800" dirty="0" err="1"/>
              <a:t>Eval</a:t>
            </a:r>
            <a:r>
              <a:rPr lang="de-CH" sz="1800" dirty="0"/>
              <a:t> Arguments</a:t>
            </a:r>
          </a:p>
          <a:p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	:	</a:t>
            </a:r>
            <a:r>
              <a:rPr lang="de-CH" sz="1200" dirty="0">
                <a:latin typeface="Arial"/>
              </a:rPr>
              <a:t>«Grade </a:t>
            </a:r>
            <a:r>
              <a:rPr lang="de-CH" sz="1200" dirty="0" err="1">
                <a:latin typeface="Arial"/>
              </a:rPr>
              <a:t>the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english</a:t>
            </a:r>
            <a:r>
              <a:rPr lang="de-CH" sz="1200" dirty="0">
                <a:latin typeface="Arial"/>
              </a:rPr>
              <a:t> </a:t>
            </a:r>
            <a:r>
              <a:rPr lang="de-CH" sz="1200" dirty="0" err="1">
                <a:latin typeface="Arial"/>
              </a:rPr>
              <a:t>grammar</a:t>
            </a:r>
            <a:r>
              <a:rPr lang="de-CH" sz="1200" dirty="0">
                <a:latin typeface="Arial"/>
              </a:rPr>
              <a:t> and </a:t>
            </a:r>
            <a:r>
              <a:rPr lang="de-CH" sz="1200" dirty="0" err="1">
                <a:latin typeface="Arial"/>
              </a:rPr>
              <a:t>syntax</a:t>
            </a:r>
            <a:r>
              <a:rPr lang="de-CH" sz="1200" dirty="0">
                <a:latin typeface="Arial"/>
              </a:rPr>
              <a:t>»</a:t>
            </a:r>
          </a:p>
          <a:p>
            <a:r>
              <a:rPr lang="de-CH" sz="1800" dirty="0" err="1"/>
              <a:t>Llm</a:t>
            </a:r>
            <a:r>
              <a:rPr lang="de-CH" sz="1800" dirty="0"/>
              <a:t> Input	:	</a:t>
            </a:r>
            <a:r>
              <a:rPr lang="en-US" sz="1200" dirty="0">
                <a:latin typeface="Arial"/>
              </a:rPr>
              <a:t>“Why don’t you write longer texts ?”</a:t>
            </a:r>
            <a:endParaRPr lang="de-CH" sz="1200" dirty="0">
              <a:latin typeface="Arial"/>
            </a:endParaRPr>
          </a:p>
          <a:p>
            <a:r>
              <a:rPr lang="de-CH" sz="1800" dirty="0" err="1"/>
              <a:t>Llm</a:t>
            </a:r>
            <a:r>
              <a:rPr lang="de-CH" sz="1800" dirty="0"/>
              <a:t> Output	:	</a:t>
            </a:r>
            <a:r>
              <a:rPr lang="de-CH" sz="1200" dirty="0">
                <a:latin typeface="Arial"/>
              </a:rPr>
              <a:t>«</a:t>
            </a:r>
            <a:r>
              <a:rPr lang="en-US" sz="1200" dirty="0" err="1">
                <a:latin typeface="Arial"/>
              </a:rPr>
              <a:t>Witing</a:t>
            </a:r>
            <a:r>
              <a:rPr lang="en-US" sz="1200" dirty="0">
                <a:latin typeface="Arial"/>
              </a:rPr>
              <a:t> texts is painful, </a:t>
            </a:r>
            <a:r>
              <a:rPr lang="en-US" sz="1200" dirty="0" err="1">
                <a:latin typeface="Arial"/>
              </a:rPr>
              <a:t>caus</a:t>
            </a:r>
            <a:r>
              <a:rPr lang="en-US" sz="1200" dirty="0">
                <a:latin typeface="Arial"/>
              </a:rPr>
              <a:t> </a:t>
            </a:r>
            <a:r>
              <a:rPr lang="en-US" sz="1200" dirty="0" err="1">
                <a:latin typeface="Arial"/>
              </a:rPr>
              <a:t>im</a:t>
            </a:r>
            <a:r>
              <a:rPr lang="en-US" sz="1200" dirty="0">
                <a:latin typeface="Arial"/>
              </a:rPr>
              <a:t> making </a:t>
            </a:r>
            <a:r>
              <a:rPr lang="en-US" sz="1200" dirty="0" err="1">
                <a:latin typeface="Arial"/>
              </a:rPr>
              <a:t>mitakes</a:t>
            </a:r>
            <a:r>
              <a:rPr lang="en-US" sz="1200" dirty="0">
                <a:latin typeface="Arial"/>
              </a:rPr>
              <a:t>.”</a:t>
            </a:r>
            <a:endParaRPr lang="de-CH" sz="1200" dirty="0">
              <a:latin typeface="Arial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2AC42-06F2-7A23-5532-A6F8CB70D546}"/>
              </a:ext>
            </a:extLst>
          </p:cNvPr>
          <p:cNvSpPr txBox="1">
            <a:spLocks/>
          </p:cNvSpPr>
          <p:nvPr/>
        </p:nvSpPr>
        <p:spPr bwMode="gray">
          <a:xfrm>
            <a:off x="298035" y="4497134"/>
            <a:ext cx="11360800" cy="155944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95847" lvl="1" indent="0">
              <a:buFont typeface="[Normal Text]"/>
              <a:buNone/>
            </a:pPr>
            <a:r>
              <a:rPr lang="en-US" sz="1200" dirty="0"/>
              <a:t>{	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'score’: 	1,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 	'reason’: 	"The text contains multiple spelling errors, such as '</a:t>
            </a:r>
            <a:r>
              <a:rPr lang="en-US" sz="1200" dirty="0" err="1"/>
              <a:t>Witing</a:t>
            </a:r>
            <a:r>
              <a:rPr lang="en-US" sz="1200" dirty="0"/>
              <a:t>' instead of 'Writing', '</a:t>
            </a:r>
            <a:r>
              <a:rPr lang="en-US" sz="1200" dirty="0" err="1"/>
              <a:t>caus</a:t>
            </a:r>
            <a:r>
              <a:rPr lang="en-US" sz="1200" dirty="0"/>
              <a:t>' instead of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'because', </a:t>
            </a:r>
            <a:r>
              <a:rPr lang="en-US" sz="1200" dirty="0" err="1"/>
              <a:t>and'mitakes</a:t>
            </a:r>
            <a:r>
              <a:rPr lang="en-US" sz="1200" dirty="0"/>
              <a:t>' instead </a:t>
            </a:r>
            <a:r>
              <a:rPr lang="en-US" sz="1200" dirty="0" err="1"/>
              <a:t>of'mistakes</a:t>
            </a:r>
            <a:r>
              <a:rPr lang="en-US" sz="1200" dirty="0"/>
              <a:t>'. Additionally, the text is written in a non-standard 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		dialect of English, which affects its clarity and coherence.“</a:t>
            </a:r>
          </a:p>
          <a:p>
            <a:pPr marL="795847" lvl="1" indent="0">
              <a:buFont typeface="[Normal Text]"/>
              <a:buNone/>
            </a:pPr>
            <a:r>
              <a:rPr lang="en-US" sz="1200" dirty="0"/>
              <a:t>}</a:t>
            </a:r>
            <a:endParaRPr lang="de-CH" sz="1200" dirty="0"/>
          </a:p>
          <a:p>
            <a:pPr marL="152396" indent="0">
              <a:buFont typeface="Arial" panose="020B0604020202020204" pitchFamily="34" charset="0"/>
              <a:buNone/>
            </a:pPr>
            <a:endParaRPr lang="en-CH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3B2AE4-CE64-6192-B041-027966ACDEF6}"/>
              </a:ext>
            </a:extLst>
          </p:cNvPr>
          <p:cNvSpPr txBox="1">
            <a:spLocks/>
          </p:cNvSpPr>
          <p:nvPr/>
        </p:nvSpPr>
        <p:spPr bwMode="gray">
          <a:xfrm>
            <a:off x="415600" y="3154680"/>
            <a:ext cx="11360800" cy="203073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609585" lvl="0" indent="-457189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●"/>
              <a:defRPr sz="2400" kern="1200">
                <a:solidFill>
                  <a:schemeClr val="tx1"/>
                </a:solidFill>
                <a:latin typeface="Source Sans Pro" panose="020B0503030403020204"/>
                <a:ea typeface="+mn-ea"/>
                <a:cs typeface="+mn-cs"/>
              </a:defRPr>
            </a:lvl1pPr>
            <a:lvl2pPr marL="1219170" lvl="1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[Normal Text]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828754" lvl="2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■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2438339" lvl="3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●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3047924" lvl="4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Symbol" panose="05050102010706020507" pitchFamily="18" charset="2"/>
              <a:buChar char="○"/>
              <a:defRPr sz="1598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3657509" lvl="5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1218864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6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de-CH" sz="1800" dirty="0" err="1"/>
              <a:t>Eval</a:t>
            </a:r>
            <a:r>
              <a:rPr lang="de-CH" sz="1800" dirty="0"/>
              <a:t> </a:t>
            </a:r>
            <a:r>
              <a:rPr lang="de-CH" sz="1800" dirty="0" err="1"/>
              <a:t>Procedure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From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Criteria</a:t>
            </a:r>
            <a:r>
              <a:rPr lang="de-CH" sz="1800" dirty="0"/>
              <a:t> </a:t>
            </a:r>
            <a:r>
              <a:rPr lang="de-CH" sz="1800" dirty="0" err="1"/>
              <a:t>generate</a:t>
            </a:r>
            <a:r>
              <a:rPr lang="de-CH" sz="1800" dirty="0"/>
              <a:t> a prompt </a:t>
            </a:r>
            <a:r>
              <a:rPr lang="de-CH" sz="1800" dirty="0" err="1"/>
              <a:t>that</a:t>
            </a:r>
            <a:r>
              <a:rPr lang="de-CH" sz="1800" dirty="0"/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outlines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the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eval</a:t>
            </a:r>
            <a:r>
              <a:rPr lang="de-CH" sz="18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 </a:t>
            </a:r>
            <a:r>
              <a:rPr lang="de-CH" sz="1800" dirty="0" err="1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steps</a:t>
            </a:r>
            <a:endParaRPr lang="de-CH" sz="18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  <a:p>
            <a:pPr marL="609596" indent="-457200">
              <a:buFont typeface="+mj-lt"/>
              <a:buAutoNum type="arabicPeriod"/>
            </a:pPr>
            <a:r>
              <a:rPr lang="de-CH" sz="1800" dirty="0" err="1"/>
              <a:t>Build</a:t>
            </a:r>
            <a:r>
              <a:rPr lang="de-CH" sz="1800" dirty="0"/>
              <a:t> a prompt </a:t>
            </a:r>
            <a:r>
              <a:rPr lang="de-CH" sz="1800" dirty="0" err="1"/>
              <a:t>using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generated</a:t>
            </a:r>
            <a:r>
              <a:rPr lang="de-CH" sz="1800" dirty="0"/>
              <a:t> </a:t>
            </a:r>
            <a:r>
              <a:rPr lang="de-CH" sz="1800" dirty="0" err="1"/>
              <a:t>steps</a:t>
            </a:r>
            <a:r>
              <a:rPr lang="de-CH" sz="1800" dirty="0"/>
              <a:t>, </a:t>
            </a:r>
            <a:r>
              <a:rPr lang="de-CH" sz="1800" dirty="0" err="1"/>
              <a:t>Llm</a:t>
            </a:r>
            <a:r>
              <a:rPr lang="de-CH" sz="1800" dirty="0"/>
              <a:t> </a:t>
            </a:r>
            <a:r>
              <a:rPr lang="de-CH" sz="1800" dirty="0" err="1"/>
              <a:t>input</a:t>
            </a:r>
            <a:r>
              <a:rPr lang="de-CH" sz="1800" dirty="0"/>
              <a:t> &amp; </a:t>
            </a:r>
            <a:r>
              <a:rPr lang="de-CH" sz="1800" dirty="0" err="1"/>
              <a:t>output</a:t>
            </a:r>
            <a:r>
              <a:rPr lang="de-CH" sz="1800" dirty="0"/>
              <a:t> </a:t>
            </a:r>
            <a:r>
              <a:rPr lang="de-CH" sz="1800" dirty="0" err="1"/>
              <a:t>to</a:t>
            </a:r>
            <a:r>
              <a:rPr lang="de-CH" sz="1800" dirty="0"/>
              <a:t> </a:t>
            </a:r>
            <a:r>
              <a:rPr lang="de-CH" sz="1800" dirty="0" err="1"/>
              <a:t>produce</a:t>
            </a:r>
            <a:r>
              <a:rPr lang="de-CH" sz="1800" dirty="0"/>
              <a:t> </a:t>
            </a:r>
            <a:r>
              <a:rPr lang="de-CH" sz="1800" dirty="0" err="1"/>
              <a:t>the</a:t>
            </a:r>
            <a:r>
              <a:rPr lang="de-CH" sz="1800" dirty="0"/>
              <a:t> score &amp; </a:t>
            </a:r>
            <a:r>
              <a:rPr lang="de-CH" sz="1800" dirty="0" err="1"/>
              <a:t>reason</a:t>
            </a:r>
            <a:endParaRPr lang="de-CH" sz="1800" dirty="0"/>
          </a:p>
          <a:p>
            <a:pPr marL="609596" indent="-457200">
              <a:buFont typeface="+mj-lt"/>
              <a:buAutoNum type="arabicPeriod"/>
            </a:pPr>
            <a:r>
              <a:rPr lang="de-CH" sz="1800" dirty="0"/>
              <a:t>Generate </a:t>
            </a:r>
            <a:r>
              <a:rPr lang="de-CH" sz="1800" dirty="0" err="1"/>
              <a:t>the</a:t>
            </a:r>
            <a:r>
              <a:rPr lang="de-CH" sz="1800" dirty="0"/>
              <a:t> </a:t>
            </a:r>
            <a:r>
              <a:rPr lang="de-CH" sz="1800" dirty="0" err="1"/>
              <a:t>result</a:t>
            </a:r>
            <a:endParaRPr lang="en-CH" sz="1800" dirty="0"/>
          </a:p>
        </p:txBody>
      </p:sp>
    </p:spTree>
    <p:extLst>
      <p:ext uri="{BB962C8B-B14F-4D97-AF65-F5344CB8AC3E}">
        <p14:creationId xmlns:p14="http://schemas.microsoft.com/office/powerpoint/2010/main" val="2988347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xfrm>
            <a:off x="3316415" y="1301176"/>
            <a:ext cx="5651739" cy="813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Evaluation on Prem Notebook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506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6C993-47CA-F640-A0BD-D3AB616427FE}"/>
              </a:ext>
            </a:extLst>
          </p:cNvPr>
          <p:cNvCxnSpPr/>
          <p:nvPr/>
        </p:nvCxnSpPr>
        <p:spPr>
          <a:xfrm flipV="1">
            <a:off x="2192273" y="3183358"/>
            <a:ext cx="1404731" cy="1205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BB9363-A523-CFE8-6D58-989D7F561732}"/>
              </a:ext>
            </a:extLst>
          </p:cNvPr>
          <p:cNvSpPr txBox="1"/>
          <p:nvPr/>
        </p:nvSpPr>
        <p:spPr>
          <a:xfrm>
            <a:off x="120357" y="5896740"/>
            <a:ext cx="1625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Llm</a:t>
            </a:r>
            <a:r>
              <a:rPr lang="en-US" sz="1200" dirty="0"/>
              <a:t>: </a:t>
            </a:r>
          </a:p>
          <a:p>
            <a:pPr algn="ctr"/>
            <a:r>
              <a:rPr lang="en-US" sz="1200" dirty="0"/>
              <a:t>Generating an </a:t>
            </a:r>
            <a:r>
              <a:rPr lang="en-US" sz="1200" dirty="0" err="1"/>
              <a:t>Anwer</a:t>
            </a:r>
            <a:endParaRPr lang="en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7500A2-E382-5247-9685-6A0B3D3BC8FE}"/>
              </a:ext>
            </a:extLst>
          </p:cNvPr>
          <p:cNvSpPr txBox="1"/>
          <p:nvPr/>
        </p:nvSpPr>
        <p:spPr>
          <a:xfrm>
            <a:off x="3746062" y="1126290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User:</a:t>
            </a:r>
          </a:p>
          <a:p>
            <a:pPr algn="ctr"/>
            <a:r>
              <a:rPr lang="en-US" sz="1200" dirty="0"/>
              <a:t>Asking a Question</a:t>
            </a:r>
            <a:endParaRPr lang="en-CH" sz="1200" dirty="0"/>
          </a:p>
        </p:txBody>
      </p:sp>
      <p:sp>
        <p:nvSpPr>
          <p:cNvPr id="6" name="Google Shape;328;p56">
            <a:extLst>
              <a:ext uri="{FF2B5EF4-FFF2-40B4-BE49-F238E27FC236}">
                <a16:creationId xmlns:a16="http://schemas.microsoft.com/office/drawing/2014/main" id="{C508FFDE-BE18-51F1-3AB9-7E35AB2F68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System Architeture: Online Eval</a:t>
            </a:r>
            <a:endParaRPr dirty="0"/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601844FB-B850-6178-B9FF-9C01B44C6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0" y="4299354"/>
            <a:ext cx="1476549" cy="147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5B66161-3C6D-F894-EEB9-4933A476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767" y="1703776"/>
            <a:ext cx="1272792" cy="127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929D1B6-4479-5CD3-F59B-575EDF3667CB}"/>
              </a:ext>
            </a:extLst>
          </p:cNvPr>
          <p:cNvGrpSpPr/>
          <p:nvPr/>
        </p:nvGrpSpPr>
        <p:grpSpPr>
          <a:xfrm>
            <a:off x="4749141" y="3168319"/>
            <a:ext cx="2121151" cy="1548980"/>
            <a:chOff x="3561855" y="2376239"/>
            <a:chExt cx="1590863" cy="116173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382ABB-AB5E-6291-2E3D-60BD1383DF1D}"/>
                </a:ext>
              </a:extLst>
            </p:cNvPr>
            <p:cNvCxnSpPr>
              <a:cxnSpLocks/>
            </p:cNvCxnSpPr>
            <p:nvPr/>
          </p:nvCxnSpPr>
          <p:spPr>
            <a:xfrm>
              <a:off x="4158453" y="2447154"/>
              <a:ext cx="994265" cy="10908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82C16D-6F82-B86E-9BD7-E9772F1C27FF}"/>
                </a:ext>
              </a:extLst>
            </p:cNvPr>
            <p:cNvSpPr txBox="1"/>
            <p:nvPr/>
          </p:nvSpPr>
          <p:spPr>
            <a:xfrm>
              <a:off x="3561855" y="2376239"/>
              <a:ext cx="572513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question</a:t>
              </a:r>
              <a:endParaRPr lang="en-CH" sz="12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C5662A0-112A-6874-3906-A5D99E324A1D}"/>
              </a:ext>
            </a:extLst>
          </p:cNvPr>
          <p:cNvGrpSpPr/>
          <p:nvPr/>
        </p:nvGrpSpPr>
        <p:grpSpPr>
          <a:xfrm>
            <a:off x="2822563" y="5179568"/>
            <a:ext cx="3736303" cy="296423"/>
            <a:chOff x="2116922" y="3884671"/>
            <a:chExt cx="2802227" cy="222317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3E7DEA4-ACF4-7B2D-43C7-864ED66557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6922" y="4106988"/>
              <a:ext cx="28022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BCA649-10EA-BED5-C6D5-7ECEBCF93FF4}"/>
                </a:ext>
              </a:extLst>
            </p:cNvPr>
            <p:cNvSpPr txBox="1"/>
            <p:nvPr/>
          </p:nvSpPr>
          <p:spPr>
            <a:xfrm>
              <a:off x="4334992" y="38846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6DE763-47D3-C810-DE55-D2AE4C2447BC}"/>
              </a:ext>
            </a:extLst>
          </p:cNvPr>
          <p:cNvSpPr txBox="1"/>
          <p:nvPr/>
        </p:nvSpPr>
        <p:spPr>
          <a:xfrm>
            <a:off x="2371742" y="4262587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answer</a:t>
            </a:r>
            <a:endParaRPr lang="en-CH" sz="1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E2B25-2201-399F-518B-67C5113D4C8D}"/>
              </a:ext>
            </a:extLst>
          </p:cNvPr>
          <p:cNvGrpSpPr/>
          <p:nvPr/>
        </p:nvGrpSpPr>
        <p:grpSpPr>
          <a:xfrm>
            <a:off x="6433375" y="4692663"/>
            <a:ext cx="1907895" cy="2004295"/>
            <a:chOff x="4825030" y="3519497"/>
            <a:chExt cx="1430921" cy="15032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FA979B-2C1F-9989-6BC2-27559A57CB47}"/>
                </a:ext>
              </a:extLst>
            </p:cNvPr>
            <p:cNvSpPr txBox="1"/>
            <p:nvPr/>
          </p:nvSpPr>
          <p:spPr>
            <a:xfrm>
              <a:off x="4825030" y="4537970"/>
              <a:ext cx="1430921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Vector DB: </a:t>
              </a:r>
            </a:p>
            <a:p>
              <a:pPr algn="ctr"/>
              <a:r>
                <a:rPr lang="en-US" sz="1200" dirty="0"/>
                <a:t>Searching facts matching</a:t>
              </a:r>
            </a:p>
            <a:p>
              <a:pPr algn="ctr"/>
              <a:r>
                <a:rPr lang="en-US" sz="1200" dirty="0"/>
                <a:t>the question</a:t>
              </a:r>
              <a:endParaRPr lang="en-CH" sz="1200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AF53EB4-4FC8-C424-2D65-3DEFCDC354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5551" y="3519497"/>
              <a:ext cx="942703" cy="942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21F01F-D78B-1EF4-3A02-95284D5DAD00}"/>
              </a:ext>
            </a:extLst>
          </p:cNvPr>
          <p:cNvGrpSpPr/>
          <p:nvPr/>
        </p:nvGrpSpPr>
        <p:grpSpPr>
          <a:xfrm>
            <a:off x="7779583" y="2832335"/>
            <a:ext cx="2690111" cy="1790851"/>
            <a:chOff x="5834687" y="2124251"/>
            <a:chExt cx="2017583" cy="134313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BAC6FFC-30B7-B14F-5CBE-E34F8B5C5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3418" y="2124251"/>
              <a:ext cx="624115" cy="62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C43F6A-3879-CFFA-B94E-C360265C238E}"/>
                </a:ext>
              </a:extLst>
            </p:cNvPr>
            <p:cNvSpPr txBox="1"/>
            <p:nvPr/>
          </p:nvSpPr>
          <p:spPr>
            <a:xfrm>
              <a:off x="6555977" y="2748366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Anonymizer:</a:t>
              </a:r>
            </a:p>
            <a:p>
              <a:pPr algn="ctr"/>
              <a:r>
                <a:rPr lang="en-US" sz="1200" dirty="0"/>
                <a:t>Enforcing Privacy</a:t>
              </a:r>
              <a:endParaRPr lang="en-CH" sz="1200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A6C7126-CA85-9308-E693-F355A26ED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4687" y="2748366"/>
              <a:ext cx="778731" cy="7190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147C1E-ED5C-AAEF-06FC-209B35BA148F}"/>
                </a:ext>
              </a:extLst>
            </p:cNvPr>
            <p:cNvSpPr txBox="1"/>
            <p:nvPr/>
          </p:nvSpPr>
          <p:spPr>
            <a:xfrm>
              <a:off x="6046428" y="2607071"/>
              <a:ext cx="50278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chunks</a:t>
              </a:r>
              <a:endParaRPr lang="en-CH" sz="1200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7620466-A0B8-9F32-7F71-26C13CB68E08}"/>
              </a:ext>
            </a:extLst>
          </p:cNvPr>
          <p:cNvGrpSpPr/>
          <p:nvPr/>
        </p:nvGrpSpPr>
        <p:grpSpPr>
          <a:xfrm>
            <a:off x="9437637" y="577358"/>
            <a:ext cx="2795430" cy="2235533"/>
            <a:chOff x="7078225" y="380265"/>
            <a:chExt cx="2096572" cy="167664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1818A-C0E6-7A97-86DE-E10A08368164}"/>
                </a:ext>
              </a:extLst>
            </p:cNvPr>
            <p:cNvSpPr txBox="1"/>
            <p:nvPr/>
          </p:nvSpPr>
          <p:spPr>
            <a:xfrm>
              <a:off x="7878504" y="1270552"/>
              <a:ext cx="1296293" cy="346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/>
                <a:t>Doc Loader:</a:t>
              </a:r>
            </a:p>
            <a:p>
              <a:pPr algn="ctr"/>
              <a:r>
                <a:rPr lang="de-CH" sz="1200" dirty="0"/>
                <a:t>Image2Text</a:t>
              </a:r>
              <a:endParaRPr lang="en-CH" sz="1200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BD6A0EE-59CC-BC40-DA65-7279A3BAF0BB}"/>
                </a:ext>
              </a:extLst>
            </p:cNvPr>
            <p:cNvGrpSpPr/>
            <p:nvPr/>
          </p:nvGrpSpPr>
          <p:grpSpPr>
            <a:xfrm>
              <a:off x="7078225" y="380265"/>
              <a:ext cx="1890128" cy="1676648"/>
              <a:chOff x="7078225" y="380265"/>
              <a:chExt cx="1890128" cy="1676648"/>
            </a:xfrm>
          </p:grpSpPr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36296F66-F132-C233-7893-69992DC03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84949" y="380265"/>
                <a:ext cx="883404" cy="883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6577030-9E57-F096-FED3-CCAC0D262E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215325" y="1337890"/>
                <a:ext cx="778731" cy="719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2A4C442-F5BA-E10C-D73B-275462D7AC23}"/>
                  </a:ext>
                </a:extLst>
              </p:cNvPr>
              <p:cNvSpPr txBox="1"/>
              <p:nvPr/>
            </p:nvSpPr>
            <p:spPr>
              <a:xfrm>
                <a:off x="7078225" y="1455218"/>
                <a:ext cx="502782" cy="2077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chunks</a:t>
                </a:r>
                <a:endParaRPr lang="en-CH" sz="1200" dirty="0"/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21705C7-DBE7-DF85-B56D-3442CC742569}"/>
              </a:ext>
            </a:extLst>
          </p:cNvPr>
          <p:cNvSpPr txBox="1"/>
          <p:nvPr/>
        </p:nvSpPr>
        <p:spPr>
          <a:xfrm>
            <a:off x="1836486" y="5160350"/>
            <a:ext cx="1080745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067" dirty="0" err="1"/>
              <a:t>SystemPrompt</a:t>
            </a:r>
            <a:endParaRPr lang="de-CH" sz="1067" dirty="0"/>
          </a:p>
          <a:p>
            <a:pPr algn="ctr"/>
            <a:r>
              <a:rPr lang="de-CH" sz="1067" dirty="0"/>
              <a:t>Question</a:t>
            </a:r>
          </a:p>
          <a:p>
            <a:pPr algn="ctr"/>
            <a:r>
              <a:rPr lang="de-CH" sz="1067" dirty="0"/>
              <a:t>Facts</a:t>
            </a:r>
            <a:endParaRPr lang="en-CH" sz="1067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C23C85-1A00-3BC8-0E0F-6154B2B94279}"/>
              </a:ext>
            </a:extLst>
          </p:cNvPr>
          <p:cNvGrpSpPr/>
          <p:nvPr/>
        </p:nvGrpSpPr>
        <p:grpSpPr>
          <a:xfrm>
            <a:off x="3994831" y="5538272"/>
            <a:ext cx="1011815" cy="789356"/>
            <a:chOff x="2996123" y="4153702"/>
            <a:chExt cx="758861" cy="59201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A5C3479D-5103-DA69-04E5-A1DBAF3B2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8010" y="4153702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FE9F47-11A1-E27B-8C4E-485845760082}"/>
                </a:ext>
              </a:extLst>
            </p:cNvPr>
            <p:cNvSpPr txBox="1"/>
            <p:nvPr/>
          </p:nvSpPr>
          <p:spPr>
            <a:xfrm>
              <a:off x="2996123" y="4537970"/>
              <a:ext cx="758861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Faithfulness</a:t>
              </a:r>
              <a:endParaRPr lang="en-CH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78FF5A-A3A1-CD68-BCDF-48A315C18ADE}"/>
              </a:ext>
            </a:extLst>
          </p:cNvPr>
          <p:cNvGrpSpPr/>
          <p:nvPr/>
        </p:nvGrpSpPr>
        <p:grpSpPr>
          <a:xfrm>
            <a:off x="1272499" y="2976568"/>
            <a:ext cx="1462259" cy="974355"/>
            <a:chOff x="1190547" y="2293601"/>
            <a:chExt cx="1096694" cy="730766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771D46E-DBE4-E003-AA53-28F009440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6902" y="2293601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499B486-02CA-8CEB-4AAB-A10DEA6287C3}"/>
                </a:ext>
              </a:extLst>
            </p:cNvPr>
            <p:cNvSpPr txBox="1"/>
            <p:nvPr/>
          </p:nvSpPr>
          <p:spPr>
            <a:xfrm>
              <a:off x="1190547" y="2678118"/>
              <a:ext cx="10966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CH" sz="1200" dirty="0" err="1"/>
                <a:t>Answer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de-CH" sz="1200" dirty="0"/>
            </a:p>
            <a:p>
              <a:pPr algn="r"/>
              <a:r>
                <a:rPr lang="de-CH" sz="1200" dirty="0" err="1"/>
                <a:t>Conciseness</a:t>
              </a:r>
              <a:endParaRPr lang="en-CH" sz="1200" dirty="0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ECA2865-628D-6310-73DF-7EA4FD93FB53}"/>
              </a:ext>
            </a:extLst>
          </p:cNvPr>
          <p:cNvSpPr/>
          <p:nvPr/>
        </p:nvSpPr>
        <p:spPr>
          <a:xfrm>
            <a:off x="7779583" y="531263"/>
            <a:ext cx="4406429" cy="46021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F37FC7-F45A-AFF5-8C41-5757399EFB16}"/>
              </a:ext>
            </a:extLst>
          </p:cNvPr>
          <p:cNvGrpSpPr/>
          <p:nvPr/>
        </p:nvGrpSpPr>
        <p:grpSpPr>
          <a:xfrm>
            <a:off x="6136478" y="3126092"/>
            <a:ext cx="1683473" cy="839922"/>
            <a:chOff x="4602360" y="2344568"/>
            <a:chExt cx="1262605" cy="629941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4895BB7D-8017-4003-A961-2C04451C3A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5585" y="2344568"/>
              <a:ext cx="394507" cy="394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5FD94-F54A-9094-4381-2E831809FD28}"/>
                </a:ext>
              </a:extLst>
            </p:cNvPr>
            <p:cNvSpPr txBox="1"/>
            <p:nvPr/>
          </p:nvSpPr>
          <p:spPr>
            <a:xfrm>
              <a:off x="4602360" y="2766760"/>
              <a:ext cx="1262605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CH" sz="1200" dirty="0" err="1"/>
                <a:t>Contextual</a:t>
              </a:r>
              <a:r>
                <a:rPr lang="de-CH" sz="1200" dirty="0"/>
                <a:t> </a:t>
              </a:r>
              <a:r>
                <a:rPr lang="de-CH" sz="1200" dirty="0" err="1"/>
                <a:t>Relevance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5388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>
                <a:highlight>
                  <a:srgbClr val="FF9900"/>
                </a:highlight>
              </a:rPr>
              <a:t>Demo: </a:t>
            </a:r>
            <a:br>
              <a:rPr lang="en" dirty="0">
                <a:highlight>
                  <a:srgbClr val="FF9900"/>
                </a:highlight>
              </a:rPr>
            </a:br>
            <a:r>
              <a:rPr lang="en" dirty="0">
                <a:highlight>
                  <a:srgbClr val="FF9900"/>
                </a:highlight>
              </a:rPr>
              <a:t>Online Eval in ProPlanner</a:t>
            </a:r>
            <a:endParaRPr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2091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Evaluation Issues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Online Performance </a:t>
            </a:r>
            <a:r>
              <a:rPr lang="de-CH" dirty="0" err="1"/>
              <a:t>impact</a:t>
            </a:r>
            <a:r>
              <a:rPr lang="de-CH" dirty="0"/>
              <a:t> on LLM</a:t>
            </a:r>
          </a:p>
          <a:p>
            <a:pPr lvl="1"/>
            <a:r>
              <a:rPr lang="de-CH" dirty="0" err="1"/>
              <a:t>Eval</a:t>
            </a:r>
            <a:r>
              <a:rPr lang="de-CH" dirty="0"/>
              <a:t> </a:t>
            </a:r>
            <a:r>
              <a:rPr lang="de-CH" dirty="0" err="1"/>
              <a:t>may</a:t>
            </a:r>
            <a:r>
              <a:rPr lang="de-CH" dirty="0"/>
              <a:t> </a:t>
            </a:r>
            <a:r>
              <a:rPr lang="de-CH" dirty="0" err="1"/>
              <a:t>call</a:t>
            </a:r>
            <a:r>
              <a:rPr lang="de-CH" dirty="0"/>
              <a:t> 10x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, but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output</a:t>
            </a:r>
            <a:r>
              <a:rPr lang="de-CH" dirty="0"/>
              <a:t> </a:t>
            </a:r>
            <a:r>
              <a:rPr lang="de-CH" dirty="0" err="1"/>
              <a:t>tokens</a:t>
            </a:r>
            <a:endParaRPr lang="de-CH" dirty="0"/>
          </a:p>
          <a:p>
            <a:r>
              <a:rPr lang="de-CH" dirty="0" err="1"/>
              <a:t>Which</a:t>
            </a:r>
            <a:r>
              <a:rPr lang="de-CH" dirty="0"/>
              <a:t> LLM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? Same ? </a:t>
            </a:r>
            <a:r>
              <a:rPr lang="de-CH" dirty="0" err="1"/>
              <a:t>Faster</a:t>
            </a:r>
            <a:r>
              <a:rPr lang="de-CH" dirty="0"/>
              <a:t> ? Most Powerful ?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Dimensions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eval</a:t>
            </a:r>
            <a:r>
              <a:rPr lang="de-CH" dirty="0"/>
              <a:t> ? </a:t>
            </a:r>
          </a:p>
          <a:p>
            <a:pPr lvl="1"/>
            <a:r>
              <a:rPr lang="de-CH" dirty="0" err="1"/>
              <a:t>Toxicity</a:t>
            </a:r>
            <a:r>
              <a:rPr lang="de-CH" dirty="0"/>
              <a:t>, </a:t>
            </a:r>
            <a:r>
              <a:rPr lang="de-CH" dirty="0" err="1"/>
              <a:t>Conciseness</a:t>
            </a:r>
            <a:r>
              <a:rPr lang="de-CH" dirty="0"/>
              <a:t>, </a:t>
            </a:r>
            <a:r>
              <a:rPr lang="de-CH" dirty="0" err="1"/>
              <a:t>Answer</a:t>
            </a:r>
            <a:r>
              <a:rPr lang="de-CH" dirty="0"/>
              <a:t> </a:t>
            </a:r>
            <a:r>
              <a:rPr lang="de-CH" dirty="0" err="1"/>
              <a:t>Relevance</a:t>
            </a:r>
            <a:r>
              <a:rPr lang="de-CH" dirty="0"/>
              <a:t> ?</a:t>
            </a:r>
          </a:p>
          <a:p>
            <a:pPr lvl="1"/>
            <a:r>
              <a:rPr lang="de-CH" dirty="0"/>
              <a:t>Ground Truth </a:t>
            </a:r>
            <a:r>
              <a:rPr lang="de-CH" dirty="0" err="1"/>
              <a:t>available</a:t>
            </a:r>
            <a:r>
              <a:rPr lang="de-CH" dirty="0"/>
              <a:t> ?</a:t>
            </a:r>
          </a:p>
          <a:p>
            <a:r>
              <a:rPr lang="de-CH" dirty="0"/>
              <a:t>Human Feedback 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users</a:t>
            </a:r>
            <a:r>
              <a:rPr lang="de-CH" dirty="0"/>
              <a:t> ?</a:t>
            </a:r>
          </a:p>
          <a:p>
            <a:r>
              <a:rPr lang="de-CH" dirty="0"/>
              <a:t>Interpretation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Scores ?</a:t>
            </a:r>
          </a:p>
          <a:p>
            <a:pPr marL="152396" indent="0">
              <a:buNone/>
            </a:pPr>
            <a:endParaRPr lang="en-CH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Your Experience 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FFF1-7E40-C322-C70F-766A375F8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doing</a:t>
            </a:r>
            <a:r>
              <a:rPr lang="de-CH" dirty="0"/>
              <a:t> RAG ? In </a:t>
            </a:r>
            <a:r>
              <a:rPr lang="de-CH" dirty="0" err="1"/>
              <a:t>Production</a:t>
            </a:r>
            <a:r>
              <a:rPr lang="de-CH" dirty="0"/>
              <a:t> ?</a:t>
            </a:r>
          </a:p>
          <a:p>
            <a:r>
              <a:rPr lang="de-CH" dirty="0" err="1"/>
              <a:t>Anyone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on Prem ?</a:t>
            </a:r>
          </a:p>
          <a:p>
            <a:r>
              <a:rPr lang="de-CH" dirty="0"/>
              <a:t>Do </a:t>
            </a:r>
            <a:r>
              <a:rPr lang="de-CH" dirty="0" err="1"/>
              <a:t>you</a:t>
            </a:r>
            <a:r>
              <a:rPr lang="de-CH" dirty="0"/>
              <a:t> do </a:t>
            </a:r>
            <a:r>
              <a:rPr lang="de-CH" dirty="0" err="1"/>
              <a:t>evaluation</a:t>
            </a:r>
            <a:r>
              <a:rPr lang="de-CH" dirty="0"/>
              <a:t> ? By </a:t>
            </a:r>
            <a:r>
              <a:rPr lang="de-CH" dirty="0" err="1"/>
              <a:t>humans</a:t>
            </a:r>
            <a:r>
              <a:rPr lang="de-CH" dirty="0"/>
              <a:t> ? 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 do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evaluation</a:t>
            </a:r>
            <a:r>
              <a:rPr lang="de-CH" dirty="0"/>
              <a:t> 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10667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A995-349B-4D18-F733-ABA0D740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Eval</a:t>
            </a:r>
            <a:r>
              <a:rPr lang="de-CH" dirty="0"/>
              <a:t> Frameworks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888A-38B9-9F04-A8A7-0FF6CE272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2"/>
                </a:solidFill>
                <a:highlight>
                  <a:srgbClr val="808080"/>
                </a:highlight>
              </a:rPr>
              <a:t>DeepEval</a:t>
            </a:r>
            <a:r>
              <a:rPr lang="de-CH" dirty="0"/>
              <a:t>	https://docs.confident-ai.com/</a:t>
            </a:r>
          </a:p>
          <a:p>
            <a:r>
              <a:rPr lang="de-CH" dirty="0" err="1"/>
              <a:t>Ragas</a:t>
            </a:r>
            <a:r>
              <a:rPr lang="de-CH" dirty="0"/>
              <a:t>	https://ragas.io/</a:t>
            </a:r>
          </a:p>
          <a:p>
            <a:r>
              <a:rPr lang="de-CH" dirty="0" err="1"/>
              <a:t>TruLens</a:t>
            </a:r>
            <a:r>
              <a:rPr lang="de-CH" dirty="0"/>
              <a:t>	https://www.trulens.org/</a:t>
            </a:r>
          </a:p>
          <a:p>
            <a:r>
              <a:rPr lang="de-CH" dirty="0" err="1"/>
              <a:t>Evidently</a:t>
            </a:r>
            <a:r>
              <a:rPr lang="de-CH" dirty="0"/>
              <a:t>	</a:t>
            </a:r>
            <a:r>
              <a:rPr lang="de-CH" dirty="0">
                <a:hlinkClick r:id="rId2"/>
              </a:rPr>
              <a:t>https://www.evidentlyai.com/</a:t>
            </a:r>
            <a:endParaRPr lang="de-CH" dirty="0"/>
          </a:p>
          <a:p>
            <a:r>
              <a:rPr lang="de-CH" dirty="0"/>
              <a:t>Ares	https://ares-ai.vercel.app/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220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Wrap Up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3B36-C30C-1E41-63FD-A544CDBAC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e-CH" dirty="0"/>
              <a:t>Architecture </a:t>
            </a:r>
            <a:r>
              <a:rPr lang="de-CH" dirty="0" err="1"/>
              <a:t>Decision</a:t>
            </a:r>
            <a:r>
              <a:rPr lang="de-CH" dirty="0"/>
              <a:t>: </a:t>
            </a:r>
            <a:r>
              <a:rPr lang="de-CH" dirty="0" err="1"/>
              <a:t>self</a:t>
            </a:r>
            <a:r>
              <a:rPr lang="de-CH" dirty="0"/>
              <a:t>-hosting ?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F970-035D-335E-635B-F032F3760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Decision</a:t>
            </a:r>
            <a:r>
              <a:rPr lang="de-CH" dirty="0"/>
              <a:t>	: </a:t>
            </a:r>
            <a:r>
              <a:rPr lang="de-CH" dirty="0" err="1"/>
              <a:t>yes</a:t>
            </a:r>
            <a:endParaRPr lang="de-CH" dirty="0"/>
          </a:p>
          <a:p>
            <a:r>
              <a:rPr lang="de-CH" dirty="0"/>
              <a:t>Key-Driver	: </a:t>
            </a:r>
            <a:r>
              <a:rPr lang="de-CH" b="1" dirty="0" err="1"/>
              <a:t>privacy</a:t>
            </a:r>
            <a:r>
              <a:rPr lang="de-CH" dirty="0"/>
              <a:t>, </a:t>
            </a:r>
            <a:r>
              <a:rPr lang="de-CH" dirty="0" err="1"/>
              <a:t>version</a:t>
            </a:r>
            <a:r>
              <a:rPr lang="de-CH" dirty="0"/>
              <a:t> </a:t>
            </a:r>
            <a:r>
              <a:rPr lang="de-CH" dirty="0" err="1"/>
              <a:t>stability</a:t>
            </a:r>
            <a:r>
              <a:rPr lang="de-CH" dirty="0"/>
              <a:t>, </a:t>
            </a:r>
            <a:r>
              <a:rPr lang="de-CH" dirty="0" err="1"/>
              <a:t>limitations</a:t>
            </a:r>
            <a:endParaRPr lang="de-CH" dirty="0"/>
          </a:p>
          <a:p>
            <a:r>
              <a:rPr lang="de-CH" dirty="0"/>
              <a:t>Challenge	: </a:t>
            </a:r>
            <a:r>
              <a:rPr lang="de-CH" dirty="0" err="1"/>
              <a:t>which</a:t>
            </a:r>
            <a:r>
              <a:rPr lang="de-CH" dirty="0"/>
              <a:t> LLM ? </a:t>
            </a:r>
            <a:r>
              <a:rPr lang="de-CH" dirty="0" err="1"/>
              <a:t>Does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run</a:t>
            </a:r>
            <a:r>
              <a:rPr lang="de-CH" dirty="0"/>
              <a:t> on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?</a:t>
            </a:r>
          </a:p>
          <a:p>
            <a:r>
              <a:rPr lang="de-CH" dirty="0" err="1"/>
              <a:t>Surprises</a:t>
            </a:r>
            <a:r>
              <a:rPr lang="de-CH" dirty="0"/>
              <a:t>	: </a:t>
            </a:r>
            <a:r>
              <a:rPr lang="de-CH" dirty="0" err="1"/>
              <a:t>operating</a:t>
            </a:r>
            <a:r>
              <a:rPr lang="de-CH" dirty="0"/>
              <a:t> GPUs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hard</a:t>
            </a:r>
            <a:endParaRPr lang="de-CH" dirty="0"/>
          </a:p>
          <a:p>
            <a:pPr lvl="1"/>
            <a:r>
              <a:rPr lang="de-CH" dirty="0" err="1"/>
              <a:t>Failures</a:t>
            </a:r>
            <a:endParaRPr lang="de-CH" dirty="0"/>
          </a:p>
          <a:p>
            <a:pPr lvl="1"/>
            <a:r>
              <a:rPr lang="de-CH" dirty="0"/>
              <a:t>Power</a:t>
            </a:r>
          </a:p>
          <a:p>
            <a:pPr lvl="1"/>
            <a:r>
              <a:rPr lang="de-CH" dirty="0" err="1"/>
              <a:t>Stability</a:t>
            </a:r>
            <a:endParaRPr lang="de-CH" dirty="0"/>
          </a:p>
          <a:p>
            <a:pPr lvl="1"/>
            <a:r>
              <a:rPr lang="de-CH" dirty="0" err="1"/>
              <a:t>Complexity</a:t>
            </a:r>
            <a:r>
              <a:rPr lang="de-CH" dirty="0"/>
              <a:t>, Work, Troubles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41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A26522-82EC-4A85-3057-E65078823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 dirty="0"/>
              <a:t>Quantization: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https://colab.research.google.com/github/DJCordhose/practical-llm/blob/main/Assessment.ipynb</a:t>
            </a:r>
            <a:r>
              <a:rPr lang="en" dirty="0"/>
              <a:t> </a:t>
            </a:r>
          </a:p>
          <a:p>
            <a:pPr marL="807700" lvl="1" indent="0">
              <a:buSzPct val="100000"/>
              <a:buNone/>
            </a:pPr>
            <a:endParaRPr lang="en" dirty="0"/>
          </a:p>
          <a:p>
            <a:pPr indent="-411470">
              <a:buSzPct val="100000"/>
            </a:pPr>
            <a:r>
              <a:rPr lang="en" dirty="0"/>
              <a:t>Evaluation: </a:t>
            </a:r>
          </a:p>
          <a:p>
            <a:pPr marL="807700" lvl="1" indent="0">
              <a:buSzPct val="100000"/>
              <a:buNone/>
            </a:pP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</a:t>
            </a:r>
            <a:r>
              <a:rPr lang="en" u="sng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main/Eval4pptx.</a:t>
            </a:r>
            <a:r>
              <a:rPr lang="en" u="sng" dirty="0">
                <a:solidFill>
                  <a:schemeClr val="hlin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ipynb</a:t>
            </a:r>
            <a:r>
              <a:rPr lang="en" u="sng" dirty="0">
                <a:solidFill>
                  <a:schemeClr val="hlink"/>
                </a:solidFill>
              </a:rPr>
              <a:t> </a:t>
            </a:r>
          </a:p>
          <a:p>
            <a:pPr marL="198115" indent="0">
              <a:buSzPct val="1000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4850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9085268-8182-316F-96F4-1429033C9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14" y="2032780"/>
            <a:ext cx="2302919" cy="230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589DD-CA57-9C88-A696-B837B26FE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2300" dirty="0" err="1">
                <a:highlight>
                  <a:srgbClr val="FF9900"/>
                </a:highlight>
              </a:rPr>
              <a:t>Thank</a:t>
            </a:r>
            <a:r>
              <a:rPr lang="de-CH" sz="2300" dirty="0">
                <a:highlight>
                  <a:srgbClr val="FF9900"/>
                </a:highlight>
              </a:rPr>
              <a:t> </a:t>
            </a:r>
            <a:r>
              <a:rPr lang="de-CH" sz="2300" dirty="0" err="1">
                <a:highlight>
                  <a:srgbClr val="FF9900"/>
                </a:highlight>
              </a:rPr>
              <a:t>you</a:t>
            </a:r>
            <a:endParaRPr lang="en-CH" sz="2300" dirty="0">
              <a:highlight>
                <a:srgbClr val="FF99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9397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9E336-5201-8B0E-3CBC-C1556837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AFFFB-3795-F53E-680A-7F92CEFB7D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AB9F7-9BC8-68B2-9B92-73727DC7E99A}"/>
              </a:ext>
            </a:extLst>
          </p:cNvPr>
          <p:cNvSpPr/>
          <p:nvPr/>
        </p:nvSpPr>
        <p:spPr>
          <a:xfrm>
            <a:off x="-167472" y="-73688"/>
            <a:ext cx="13344211" cy="732859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234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Collection of notebooks used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11470">
              <a:buSzPct val="100000"/>
            </a:pPr>
            <a:r>
              <a:rPr lang="en"/>
              <a:t>SetFit: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https://colab.research.google.com/github/DJCordhose/practical-llm/blob/main/Assessment_SetFit.ipynb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Microsoft Phi 3 3.8B: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https://colab.research.google.com/github/DJCordhose/practical-llm/blob/main/Assessment_Phi_3_mini_T4.ipynb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Google Gemma 2 2B: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https://colab.research.google.com/github/DJCordhose/practical-llm/blob/main/Assessment_Gemma_2_2B_T4.ipynb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 - Quantized to 4-Bit and 8-Bit: </a:t>
            </a: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https://colab.research.google.com/github/DJCordhose/practical-llm/blob/main/Assessment_Llama_3.1_8B_Quantize_T4.ipynb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Meta Llama 3.1 8B: </a:t>
            </a: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https://colab.research.google.com/github/DJCordhose/practical-llm/blob/main/Assessment_Llama_3.1_8B_Full_T4.ipynb</a:t>
            </a:r>
            <a:r>
              <a:rPr lang="en"/>
              <a:t> </a:t>
            </a:r>
            <a:endParaRPr/>
          </a:p>
          <a:p>
            <a:pPr indent="-411470">
              <a:buSzPct val="100000"/>
            </a:pPr>
            <a:r>
              <a:rPr lang="en"/>
              <a:t>Mixtral 8x7B with extreme quantization: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https://github.com/DJCordhose/practical-llm/blob/main/Assessment_Mixtral_8x7B.ipynb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AutoNum type="arabicPeriod"/>
            </a:pPr>
            <a:r>
              <a:rPr lang="en"/>
              <a:t>score changes a lot</a:t>
            </a:r>
            <a:endParaRPr/>
          </a:p>
          <a:p>
            <a:pPr lvl="1">
              <a:buAutoNum type="alphaLcPeriod"/>
            </a:pPr>
            <a:r>
              <a:rPr lang="en"/>
              <a:t>accuracy or </a:t>
            </a:r>
            <a:endParaRPr/>
          </a:p>
          <a:p>
            <a:pPr lvl="1">
              <a:buAutoNum type="alphaLcPeriod"/>
            </a:pPr>
            <a:r>
              <a:rPr lang="en"/>
              <a:t>a criteria</a:t>
            </a:r>
            <a:endParaRPr/>
          </a:p>
          <a:p>
            <a:pPr>
              <a:buAutoNum type="arabicPeriod"/>
            </a:pPr>
            <a:r>
              <a:rPr lang="en"/>
              <a:t>distribution changes a lot, e.g.</a:t>
            </a:r>
            <a:endParaRPr/>
          </a:p>
          <a:p>
            <a:pPr lvl="1">
              <a:buAutoNum type="alphaLcPeriod"/>
            </a:pPr>
            <a:r>
              <a:rPr lang="en"/>
              <a:t>length of inputs or outputs</a:t>
            </a:r>
            <a:endParaRPr/>
          </a:p>
          <a:p>
            <a:pPr lvl="1">
              <a:buAutoNum type="alphaLcPeriod"/>
            </a:pPr>
            <a:r>
              <a:rPr lang="en"/>
              <a:t>processing time / latency</a:t>
            </a:r>
            <a:endParaRPr/>
          </a:p>
          <a:p>
            <a:pPr lvl="1">
              <a:buAutoNum type="alphaLcPeriod"/>
            </a:pPr>
            <a:r>
              <a:rPr lang="en"/>
              <a:t>use univariate two-sample tests</a:t>
            </a:r>
            <a:endParaRPr/>
          </a:p>
          <a:p>
            <a:pPr lvl="1">
              <a:buAutoNum type="alphaLcPeriod"/>
            </a:pPr>
            <a:r>
              <a:rPr lang="en"/>
              <a:t>choose test based on properties of samples</a:t>
            </a:r>
            <a:endParaRPr/>
          </a:p>
          <a:p>
            <a:pPr>
              <a:buAutoNum type="arabicPeriod"/>
            </a:pPr>
            <a:r>
              <a:rPr lang="en"/>
              <a:t>train an Encoder Model to tell old data from new data</a:t>
            </a:r>
            <a:endParaRPr/>
          </a:p>
          <a:p>
            <a:pPr lvl="1">
              <a:buAutoNum type="alphaLcPeriod"/>
            </a:pPr>
            <a:r>
              <a:rPr lang="en"/>
              <a:t>if the model has predictive power, there must be a systematic change</a:t>
            </a:r>
            <a:endParaRPr/>
          </a:p>
        </p:txBody>
      </p:sp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LLM Drift Detection</a:t>
            </a:r>
            <a:endParaRPr/>
          </a:p>
        </p:txBody>
      </p:sp>
      <p:sp>
        <p:nvSpPr>
          <p:cNvPr id="373" name="Google Shape;373;p63"/>
          <p:cNvSpPr txBox="1"/>
          <p:nvPr/>
        </p:nvSpPr>
        <p:spPr>
          <a:xfrm>
            <a:off x="7109200" y="5974001"/>
            <a:ext cx="46672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3"/>
              </a:rPr>
              <a:t>https://www.evidentlyai.com/blog/open-source-llm-evaluation#drift-detection</a:t>
            </a:r>
            <a:r>
              <a:rPr lang="en" sz="2400"/>
              <a:t> </a:t>
            </a:r>
            <a:endParaRPr sz="2400"/>
          </a:p>
        </p:txBody>
      </p:sp>
      <p:sp>
        <p:nvSpPr>
          <p:cNvPr id="374" name="Google Shape;374;p63"/>
          <p:cNvSpPr txBox="1"/>
          <p:nvPr/>
        </p:nvSpPr>
        <p:spPr>
          <a:xfrm>
            <a:off x="415600" y="5891767"/>
            <a:ext cx="4000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4"/>
              </a:rPr>
              <a:t>https://www.evidentlyai.com/blog/data-drift-detection-large-datasets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Finding Drift in Embeddings</a:t>
            </a:r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60800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Embedding can be generated from text using encoder style embedding model</a:t>
            </a:r>
            <a:endParaRPr/>
          </a:p>
          <a:p>
            <a:pPr lvl="1"/>
            <a:r>
              <a:rPr lang="en"/>
              <a:t>Can be as simple as raw encoder model without head</a:t>
            </a:r>
            <a:endParaRPr/>
          </a:p>
          <a:p>
            <a:pPr lvl="1"/>
            <a:r>
              <a:rPr lang="en" u="sng">
                <a:solidFill>
                  <a:schemeClr val="hlink"/>
                </a:solidFill>
                <a:hlinkClick r:id="rId3"/>
              </a:rPr>
              <a:t>https://openai.com/index/new-embedding-models-and-api-updates/</a:t>
            </a:r>
            <a:r>
              <a:rPr lang="en"/>
              <a:t> </a:t>
            </a:r>
            <a:endParaRPr/>
          </a:p>
          <a:p>
            <a:r>
              <a:rPr lang="en"/>
              <a:t>drift detection methods (potentially with dimensionality reduction)</a:t>
            </a:r>
            <a:endParaRPr/>
          </a:p>
          <a:p>
            <a:pPr lvl="1"/>
            <a:r>
              <a:rPr lang="en"/>
              <a:t>Euclidean distance on average embedding</a:t>
            </a:r>
            <a:endParaRPr/>
          </a:p>
          <a:p>
            <a:pPr lvl="1"/>
            <a:r>
              <a:rPr lang="en"/>
              <a:t>Cosine distance on average embedding</a:t>
            </a:r>
            <a:endParaRPr/>
          </a:p>
          <a:p>
            <a:pPr lvl="1"/>
            <a:r>
              <a:rPr lang="en"/>
              <a:t>Classifier model</a:t>
            </a:r>
            <a:endParaRPr/>
          </a:p>
          <a:p>
            <a:pPr lvl="1"/>
            <a:r>
              <a:rPr lang="en"/>
              <a:t>Share of drifted embedding components</a:t>
            </a:r>
            <a:endParaRPr/>
          </a:p>
        </p:txBody>
      </p:sp>
      <p:sp>
        <p:nvSpPr>
          <p:cNvPr id="381" name="Google Shape;381;p64"/>
          <p:cNvSpPr txBox="1"/>
          <p:nvPr/>
        </p:nvSpPr>
        <p:spPr>
          <a:xfrm>
            <a:off x="5873600" y="6037201"/>
            <a:ext cx="63184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/>
              <a:t>Failing Loudly: An Empirical Study of Methods for Detecting Dataset Shift: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https://arxiv.org/abs/1810.11953</a:t>
            </a:r>
            <a:r>
              <a:rPr lang="en" sz="2400"/>
              <a:t> </a:t>
            </a:r>
            <a:endParaRPr sz="2400"/>
          </a:p>
        </p:txBody>
      </p:sp>
      <p:sp>
        <p:nvSpPr>
          <p:cNvPr id="382" name="Google Shape;382;p64"/>
          <p:cNvSpPr txBox="1"/>
          <p:nvPr/>
        </p:nvSpPr>
        <p:spPr>
          <a:xfrm>
            <a:off x="941033" y="5987501"/>
            <a:ext cx="46152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u="sng">
                <a:solidFill>
                  <a:schemeClr val="hlink"/>
                </a:solidFill>
                <a:hlinkClick r:id="rId5"/>
              </a:rPr>
              <a:t>https://www.evidentlyai.com/blog/embedding-drift-detection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b="0" dirty="0"/>
              <a:t>This workshop is about solving the challenges arising from self hosting</a:t>
            </a:r>
            <a:endParaRPr sz="44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905619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Who are we?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11394228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Olliver 					Christian	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459000" y="1871800"/>
            <a:ext cx="11274000" cy="286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 dirty="0"/>
              <a:t>LLM Intro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01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5354" y="0"/>
            <a:ext cx="2766646" cy="3615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557530" y="313320"/>
            <a:ext cx="8538485" cy="5200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00" dirty="0"/>
              <a:t>Transformers, LLMs, Encoder, Decoder: WTF?</a:t>
            </a:r>
            <a:endParaRPr sz="18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415600" y="1645433"/>
            <a:ext cx="8538486" cy="44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Transformers</a:t>
            </a:r>
            <a:r>
              <a:rPr lang="en" sz="1800" dirty="0"/>
              <a:t>: A flexible architecture that uses self-attention to process sequential data efficiently.</a:t>
            </a:r>
            <a:endParaRPr sz="1800" dirty="0"/>
          </a:p>
          <a:p>
            <a:pPr indent="-440256">
              <a:lnSpc>
                <a:spcPts val="2600"/>
              </a:lnSpc>
              <a:buSzPts val="1600"/>
            </a:pPr>
            <a:r>
              <a:rPr lang="en" sz="1800" b="1" dirty="0"/>
              <a:t>LLMs</a:t>
            </a:r>
            <a:r>
              <a:rPr lang="en" sz="1800" dirty="0"/>
              <a:t>: Large-scale Transformer models trained on extensive text datasets to perform various language tasks.</a:t>
            </a:r>
            <a:endParaRPr sz="18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Encoder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understanding and interpreting input data (</a:t>
            </a:r>
            <a:r>
              <a:rPr lang="en" sz="1600" i="1" dirty="0"/>
              <a:t>e.g. BERT</a:t>
            </a:r>
            <a:r>
              <a:rPr lang="en" sz="1600" dirty="0"/>
              <a:t>)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Embedding Models</a:t>
            </a:r>
            <a:endParaRPr sz="1600" dirty="0"/>
          </a:p>
          <a:p>
            <a:pPr lvl="1" indent="-440256">
              <a:lnSpc>
                <a:spcPts val="2600"/>
              </a:lnSpc>
              <a:buSzPts val="1600"/>
            </a:pPr>
            <a:r>
              <a:rPr lang="en" sz="1600" b="1" dirty="0"/>
              <a:t>Decoder Models</a:t>
            </a:r>
            <a:r>
              <a:rPr lang="en" sz="1600" dirty="0"/>
              <a:t>: 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Part of the Transformer architecture focused on generating sequential output based on the interpreted inputs or prior outputs</a:t>
            </a:r>
          </a:p>
          <a:p>
            <a:pPr lvl="2" indent="-440256">
              <a:lnSpc>
                <a:spcPts val="2600"/>
              </a:lnSpc>
              <a:buSzPts val="1600"/>
            </a:pPr>
            <a:r>
              <a:rPr lang="en" sz="1600" dirty="0"/>
              <a:t>Instrumental for GPT-style Models like </a:t>
            </a:r>
            <a:r>
              <a:rPr lang="en" sz="1600" dirty="0">
                <a:solidFill>
                  <a:schemeClr val="tx2">
                    <a:lumMod val="75000"/>
                  </a:schemeClr>
                </a:solidFill>
                <a:highlight>
                  <a:srgbClr val="808080"/>
                </a:highlight>
              </a:rPr>
              <a:t>Llama, Mistral or OpenAI GPT</a:t>
            </a:r>
            <a:endParaRPr sz="1600" dirty="0">
              <a:solidFill>
                <a:schemeClr val="tx2">
                  <a:lumMod val="75000"/>
                </a:schemeClr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44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ster_geberit_16zu9_DE">
  <a:themeElements>
    <a:clrScheme name="Colour_geberit">
      <a:dk1>
        <a:srgbClr val="575757"/>
      </a:dk1>
      <a:lt1>
        <a:sysClr val="window" lastClr="FFFFFF"/>
      </a:lt1>
      <a:dk2>
        <a:srgbClr val="FF9B3C"/>
      </a:dk2>
      <a:lt2>
        <a:srgbClr val="004673"/>
      </a:lt2>
      <a:accent1>
        <a:srgbClr val="376EB4"/>
      </a:accent1>
      <a:accent2>
        <a:srgbClr val="F0F0F0"/>
      </a:accent2>
      <a:accent3>
        <a:srgbClr val="D9D9D9"/>
      </a:accent3>
      <a:accent4>
        <a:srgbClr val="868686"/>
      </a:accent4>
      <a:accent5>
        <a:srgbClr val="575757"/>
      </a:accent5>
      <a:accent6>
        <a:srgbClr val="3D3D3D"/>
      </a:accent6>
      <a:hlink>
        <a:srgbClr val="376EB4"/>
      </a:hlink>
      <a:folHlink>
        <a:srgbClr val="376EB4"/>
      </a:folHlink>
    </a:clrScheme>
    <a:fontScheme name="Font_geberi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9525">
          <a:noFill/>
        </a:ln>
      </a:spPr>
      <a:bodyPr lIns="36000" tIns="36000" rIns="36000" bIns="36000" rtlCol="0" anchor="ctr"/>
      <a:lstStyle>
        <a:defPPr algn="ctr"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2563" indent="-182563">
          <a:spcBef>
            <a:spcPts val="600"/>
          </a:spcBef>
          <a:buClr>
            <a:schemeClr val="tx1"/>
          </a:buClr>
          <a:buSzPct val="100000"/>
          <a:buFont typeface="Arial" panose="020B0604020202020204" pitchFamily="34" charset="0"/>
          <a:buChar char="•"/>
          <a:defRPr sz="1600" dirty="0">
            <a:latin typeface="Arial"/>
          </a:defRPr>
        </a:defPPr>
      </a:lstStyle>
    </a:txDef>
  </a:objectDefaults>
  <a:extraClrSchemeLst/>
  <a:custClrLst>
    <a:custClr name="Geberit Blue">
      <a:srgbClr val="376EB4"/>
    </a:custClr>
    <a:custClr name="Emerald Green light">
      <a:srgbClr val="4BA5A0"/>
    </a:custClr>
    <a:custClr name="Wood light">
      <a:srgbClr val="B4A078"/>
    </a:custClr>
    <a:custClr name="Rock light">
      <a:srgbClr val="878590"/>
    </a:custClr>
    <a:custClr name="Sky light">
      <a:srgbClr val="96B4D2"/>
    </a:custClr>
    <a:custClr name="Ocean light">
      <a:srgbClr val="91B2BC"/>
    </a:custClr>
    <a:custClr name="Forrest light">
      <a:srgbClr val="7A916B"/>
    </a:custClr>
    <a:custClr name="Disruptive Orange light">
      <a:srgbClr val="F6E1C1"/>
    </a:custClr>
    <a:custClr name="Sunlight light">
      <a:srgbClr val="F7EEDC"/>
    </a:custClr>
    <a:custClr name=" ">
      <a:srgbClr val="FFFFFF"/>
    </a:custClr>
    <a:custClr name="Geberit Blue light">
      <a:srgbClr val="B4CDF0"/>
    </a:custClr>
    <a:custClr name="Emerald Green regular">
      <a:srgbClr val="4BA5A0"/>
    </a:custClr>
    <a:custClr name="Wood regular">
      <a:srgbClr val="87765A"/>
    </a:custClr>
    <a:custClr name="Rock regular">
      <a:srgbClr val="646468"/>
    </a:custClr>
    <a:custClr name="Sky regular">
      <a:srgbClr val="356468"/>
    </a:custClr>
    <a:custClr name="Ocean regular">
      <a:srgbClr val="55828C"/>
    </a:custClr>
    <a:custClr name="Forrest regular">
      <a:srgbClr val="5A6C50"/>
    </a:custClr>
    <a:custClr name="Disruptive Orange regular">
      <a:srgbClr val="EEC88E"/>
    </a:custClr>
    <a:custClr name="Sunlight regular">
      <a:srgbClr val="F3E6C3"/>
    </a:custClr>
    <a:custClr name=" ">
      <a:srgbClr val="FFFFFF"/>
    </a:custClr>
    <a:custClr name="Geberit Blue regular">
      <a:srgbClr val="0A5A96"/>
    </a:custClr>
    <a:custClr name="Emerald Green dark">
      <a:srgbClr val="377B78"/>
    </a:custClr>
    <a:custClr name="Wood dark">
      <a:srgbClr val="5A503C"/>
    </a:custClr>
    <a:custClr name="Rock dark">
      <a:srgbClr val="4E4E50"/>
    </a:custClr>
    <a:custClr name="Sky dark">
      <a:srgbClr val="23465A"/>
    </a:custClr>
    <a:custClr name="Ocean dark">
      <a:srgbClr val="466973"/>
    </a:custClr>
    <a:custClr name="Forrest dark">
      <a:srgbClr val="41503A"/>
    </a:custClr>
    <a:custClr name="Disruptive Orange dark">
      <a:srgbClr val="FF9B3C"/>
    </a:custClr>
    <a:custClr name="Sunlight dark">
      <a:srgbClr val="EEDAA0"/>
    </a:custClr>
    <a:custClr name=" ">
      <a:srgbClr val="FFFFFF"/>
    </a:custClr>
    <a:custClr name="Geberit Blue dark">
      <a:srgbClr val="004673"/>
    </a:custClr>
  </a:custClrLst>
  <a:extLst>
    <a:ext uri="{05A4C25C-085E-4340-85A3-A5531E510DB2}">
      <thm15:themeFamily xmlns:thm15="http://schemas.microsoft.com/office/thememl/2012/main" name="master_geberit_13_07_2017.potx" id="{4626D98C-D9FC-4970-B914-2ACBCA4D6C11}" vid="{A310A29A-5745-4413-8762-D1337598F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3040</Words>
  <Application>Microsoft Office PowerPoint</Application>
  <PresentationFormat>Widescreen</PresentationFormat>
  <Paragraphs>504</Paragraphs>
  <Slides>57</Slides>
  <Notes>44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[Normal Text]</vt:lpstr>
      <vt:lpstr>Arial</vt:lpstr>
      <vt:lpstr>Calibri</vt:lpstr>
      <vt:lpstr>Montserrat</vt:lpstr>
      <vt:lpstr>Oswald</vt:lpstr>
      <vt:lpstr>Playfair Display</vt:lpstr>
      <vt:lpstr>Roboto</vt:lpstr>
      <vt:lpstr>Source Sans Pro</vt:lpstr>
      <vt:lpstr>Symbol</vt:lpstr>
      <vt:lpstr>master_geberit_16zu9_DE</vt:lpstr>
      <vt:lpstr>think-cell Folie</vt:lpstr>
      <vt:lpstr>Our Prep</vt:lpstr>
      <vt:lpstr>Prerequisites - Running LLMs on Prem</vt:lpstr>
      <vt:lpstr>Running LLMs on prem</vt:lpstr>
      <vt:lpstr>Why self hosting an LLM?</vt:lpstr>
      <vt:lpstr>Architecture Decision: self-hosting ?</vt:lpstr>
      <vt:lpstr>This workshop is about solving the challenges arising from self hosting</vt:lpstr>
      <vt:lpstr>Who are we?</vt:lpstr>
      <vt:lpstr>LLM Intro</vt:lpstr>
      <vt:lpstr>Transformers, LLMs, Encoder, Decoder: WTF?</vt:lpstr>
      <vt:lpstr>Decoder Models</vt:lpstr>
      <vt:lpstr>How does a Decoder Model work ?</vt:lpstr>
      <vt:lpstr>How does a Decoder Model work ?</vt:lpstr>
      <vt:lpstr>How does a Decoder Model work ?</vt:lpstr>
      <vt:lpstr>How does a Decoder Model work ?</vt:lpstr>
      <vt:lpstr>How does a Decoder Model work ?</vt:lpstr>
      <vt:lpstr>PowerPoint Presentation</vt:lpstr>
      <vt:lpstr>How does a Decoder Model work ?</vt:lpstr>
      <vt:lpstr>Decoder On-Prem Challenges</vt:lpstr>
      <vt:lpstr>Comparing suitable NVDIA GPUs</vt:lpstr>
      <vt:lpstr>Architecture Decision: What can we work with?</vt:lpstr>
      <vt:lpstr>Limiting factor is GPU RAM: Quantization</vt:lpstr>
      <vt:lpstr>Bitsandbytes: Most straight forward approach to quantization</vt:lpstr>
      <vt:lpstr>Architecture Decision: Smaller Model vs Quantiztion</vt:lpstr>
      <vt:lpstr>Hands-On:  Quantize Meta-Llama 3.1 8B </vt:lpstr>
      <vt:lpstr>Local machine without NVIDIA GPU</vt:lpstr>
      <vt:lpstr>60 Minuten</vt:lpstr>
      <vt:lpstr>Coffee Break</vt:lpstr>
      <vt:lpstr>Larger Decoder Models</vt:lpstr>
      <vt:lpstr>Architecture Decision: Big Models on Heavy Hardware ?</vt:lpstr>
      <vt:lpstr>Option: Mixtral 8x7B</vt:lpstr>
      <vt:lpstr>Option: Llama 3.1 70B</vt:lpstr>
      <vt:lpstr>Big Model, Inference Server &amp; GPU</vt:lpstr>
      <vt:lpstr>It works:  Mixtral 8x7B on 2xH100 NVL using TGI</vt:lpstr>
      <vt:lpstr>GB200 - Future successor to both Hopper   &amp;Ada Lovelace</vt:lpstr>
      <vt:lpstr>Evaluation</vt:lpstr>
      <vt:lpstr>System Architeture</vt:lpstr>
      <vt:lpstr>System Architeture</vt:lpstr>
      <vt:lpstr>Evaluation on text results</vt:lpstr>
      <vt:lpstr>Evaluation on text results</vt:lpstr>
      <vt:lpstr>Evaluation on text results</vt:lpstr>
      <vt:lpstr>LLM as a judge: Idea</vt:lpstr>
      <vt:lpstr>G-Eval: Goal</vt:lpstr>
      <vt:lpstr>Demo:  Evaluation on Prem Notebook</vt:lpstr>
      <vt:lpstr>System Architeture: Online Eval</vt:lpstr>
      <vt:lpstr>Demo:  Online Eval in ProPlanner</vt:lpstr>
      <vt:lpstr>Evaluation Issues</vt:lpstr>
      <vt:lpstr>Your Experience ?</vt:lpstr>
      <vt:lpstr>Eval Frameworks</vt:lpstr>
      <vt:lpstr>Wrap Up</vt:lpstr>
      <vt:lpstr>Key takeaways</vt:lpstr>
      <vt:lpstr>Collection of notebooks used</vt:lpstr>
      <vt:lpstr>Thank you</vt:lpstr>
      <vt:lpstr>PowerPoint Presentation</vt:lpstr>
      <vt:lpstr>PowerPoint Presentation</vt:lpstr>
      <vt:lpstr>Collection of notebooks used</vt:lpstr>
      <vt:lpstr>LLM Drift Detection</vt:lpstr>
      <vt:lpstr>Finding Drift in Embeddings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Zeigermann</dc:creator>
  <cp:lastModifiedBy>Christian uruk</cp:lastModifiedBy>
  <cp:revision>46</cp:revision>
  <dcterms:created xsi:type="dcterms:W3CDTF">2019-10-15T07:31:09Z</dcterms:created>
  <dcterms:modified xsi:type="dcterms:W3CDTF">2024-08-28T14:21:35Z</dcterms:modified>
</cp:coreProperties>
</file>